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9" r:id="rId2"/>
  </p:sldMasterIdLst>
  <p:notesMasterIdLst>
    <p:notesMasterId r:id="rId2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24" roundtripDataSignature="AMtx7mjG4pRfesWlwNmaP6osZbXImednN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6283" autoAdjust="0"/>
  </p:normalViewPr>
  <p:slideViewPr>
    <p:cSldViewPr snapToGrid="0">
      <p:cViewPr varScale="1">
        <p:scale>
          <a:sx n="57" d="100"/>
          <a:sy n="57" d="100"/>
        </p:scale>
        <p:origin x="1651"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customschemas.google.com/relationships/presentationmetadata" Target="metadata"/><Relationship Id="rId5" Type="http://schemas.openxmlformats.org/officeDocument/2006/relationships/slide" Target="slides/slide3.xml"/><Relationship Id="rId15" Type="http://schemas.openxmlformats.org/officeDocument/2006/relationships/slide" Target="slides/slide13.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 name="Google Shape;149;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dirty="0">
                <a:solidFill>
                  <a:srgbClr val="454545"/>
                </a:solidFill>
                <a:latin typeface="Arial"/>
                <a:ea typeface="Arial"/>
                <a:cs typeface="Arial"/>
                <a:sym typeface="Arial"/>
              </a:rPr>
              <a:t>Hi, we are transalytics, a logistics and supply chain consulting firm. We help trucking companies determine who to hire using data analytics. Our goal is to leave you with no empty seats on your fleet.</a:t>
            </a:r>
            <a:endParaRPr sz="1100" dirty="0">
              <a:solidFill>
                <a:srgbClr val="454545"/>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100" dirty="0">
              <a:solidFill>
                <a:srgbClr val="454545"/>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dirty="0">
                <a:solidFill>
                  <a:srgbClr val="454545"/>
                </a:solidFill>
                <a:latin typeface="Arial"/>
                <a:ea typeface="Arial"/>
                <a:cs typeface="Arial"/>
                <a:sym typeface="Arial"/>
              </a:rPr>
              <a:t>The transportation industry is experiencing a large driver shortage that is expected to increase over time. What happens when there aren’t enough qualified drivers to move the products we rely on everyday? Think about it, everything in this room moved on a truck. We all love our same day or one day shipping offered by companies like Amazon and Walmart. As the driver shortage increases, cost of goods will increase as well as delays within the supply chain.</a:t>
            </a:r>
            <a:endParaRPr sz="1100" dirty="0">
              <a:solidFill>
                <a:srgbClr val="454545"/>
              </a:solidFill>
              <a:latin typeface="Arial"/>
              <a:ea typeface="Arial"/>
              <a:cs typeface="Arial"/>
              <a:sym typeface="Arial"/>
            </a:endParaRPr>
          </a:p>
          <a:p>
            <a:pPr marL="0" lvl="0" indent="0" algn="l" rtl="0">
              <a:lnSpc>
                <a:spcPct val="100000"/>
              </a:lnSpc>
              <a:spcBef>
                <a:spcPts val="0"/>
              </a:spcBef>
              <a:spcAft>
                <a:spcPts val="0"/>
              </a:spcAft>
              <a:buClr>
                <a:schemeClr val="dk1"/>
              </a:buClr>
              <a:buSzPts val="1400"/>
              <a:buFont typeface="Arial"/>
              <a:buNone/>
            </a:pPr>
            <a:endParaRPr dirty="0">
              <a:solidFill>
                <a:srgbClr val="000000"/>
              </a:solidFill>
            </a:endParaRPr>
          </a:p>
          <a:p>
            <a:pPr marL="0" lvl="0" indent="0" algn="l" rtl="0">
              <a:lnSpc>
                <a:spcPct val="100000"/>
              </a:lnSpc>
              <a:spcBef>
                <a:spcPts val="0"/>
              </a:spcBef>
              <a:spcAft>
                <a:spcPts val="0"/>
              </a:spcAft>
              <a:buClr>
                <a:schemeClr val="dk1"/>
              </a:buClr>
              <a:buSzPts val="1400"/>
              <a:buFont typeface="Arial"/>
              <a:buNone/>
            </a:pPr>
            <a:endParaRPr dirty="0">
              <a:solidFill>
                <a:srgbClr val="000000"/>
              </a:solidFill>
            </a:endParaRPr>
          </a:p>
        </p:txBody>
      </p:sp>
      <p:sp>
        <p:nvSpPr>
          <p:cNvPr id="150" name="Google Shape;150;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1000"/>
              </a:spcBef>
              <a:spcAft>
                <a:spcPts val="0"/>
              </a:spcAft>
              <a:buClr>
                <a:schemeClr val="dk1"/>
              </a:buClr>
              <a:buSzPts val="2800"/>
              <a:buNone/>
            </a:pPr>
            <a:r>
              <a:rPr lang="en-US">
                <a:latin typeface="Bodoni"/>
                <a:ea typeface="Bodoni"/>
                <a:cs typeface="Bodoni"/>
                <a:sym typeface="Bodoni"/>
              </a:rPr>
              <a:t>Amy</a:t>
            </a:r>
            <a:endParaRPr/>
          </a:p>
          <a:p>
            <a:pPr marL="228600" lvl="0" indent="-50800" algn="l" rtl="0">
              <a:lnSpc>
                <a:spcPct val="90000"/>
              </a:lnSpc>
              <a:spcBef>
                <a:spcPts val="1000"/>
              </a:spcBef>
              <a:spcAft>
                <a:spcPts val="0"/>
              </a:spcAft>
              <a:buClr>
                <a:schemeClr val="dk1"/>
              </a:buClr>
              <a:buSzPts val="2800"/>
              <a:buNone/>
            </a:pPr>
            <a:r>
              <a:rPr lang="en-US">
                <a:latin typeface="Bodoni"/>
                <a:ea typeface="Bodoni"/>
                <a:cs typeface="Bodoni"/>
                <a:sym typeface="Bodoni"/>
              </a:rPr>
              <a:t>We use a structured and highly-focused approach to recruiting and retention, to help you maximize driver retention, and minimize expenditures on recruiting, ultimately leading to:</a:t>
            </a:r>
            <a:endParaRPr/>
          </a:p>
          <a:p>
            <a:pPr marL="635000" lvl="0" indent="-457200" algn="l" rtl="0">
              <a:lnSpc>
                <a:spcPct val="90000"/>
              </a:lnSpc>
              <a:spcBef>
                <a:spcPts val="1000"/>
              </a:spcBef>
              <a:spcAft>
                <a:spcPts val="0"/>
              </a:spcAft>
              <a:buClr>
                <a:schemeClr val="dk1"/>
              </a:buClr>
              <a:buSzPts val="2800"/>
              <a:buChar char="•"/>
            </a:pPr>
            <a:r>
              <a:rPr lang="en-US">
                <a:latin typeface="Bodoni"/>
                <a:ea typeface="Bodoni"/>
                <a:cs typeface="Bodoni"/>
                <a:sym typeface="Bodoni"/>
              </a:rPr>
              <a:t>Higher profit margins</a:t>
            </a:r>
            <a:endParaRPr/>
          </a:p>
          <a:p>
            <a:pPr marL="635000" lvl="0" indent="-457200" algn="l" rtl="0">
              <a:lnSpc>
                <a:spcPct val="90000"/>
              </a:lnSpc>
              <a:spcBef>
                <a:spcPts val="1000"/>
              </a:spcBef>
              <a:spcAft>
                <a:spcPts val="0"/>
              </a:spcAft>
              <a:buClr>
                <a:schemeClr val="dk1"/>
              </a:buClr>
              <a:buSzPts val="2800"/>
              <a:buChar char="•"/>
            </a:pPr>
            <a:r>
              <a:rPr lang="en-US">
                <a:latin typeface="Bodoni"/>
                <a:ea typeface="Bodoni"/>
                <a:cs typeface="Bodoni"/>
                <a:sym typeface="Bodoni"/>
              </a:rPr>
              <a:t>Happier employees who stay with Irish Express longer</a:t>
            </a:r>
            <a:endParaRPr/>
          </a:p>
          <a:p>
            <a:pPr marL="635000" lvl="0" indent="-457200" algn="l" rtl="0">
              <a:lnSpc>
                <a:spcPct val="90000"/>
              </a:lnSpc>
              <a:spcBef>
                <a:spcPts val="1000"/>
              </a:spcBef>
              <a:spcAft>
                <a:spcPts val="0"/>
              </a:spcAft>
              <a:buClr>
                <a:schemeClr val="dk1"/>
              </a:buClr>
              <a:buSzPts val="2800"/>
              <a:buChar char="•"/>
            </a:pPr>
            <a:r>
              <a:rPr lang="en-US">
                <a:latin typeface="Bodoni"/>
                <a:ea typeface="Bodoni"/>
                <a:cs typeface="Bodoni"/>
                <a:sym typeface="Bodoni"/>
              </a:rPr>
              <a:t>A stronger company that is better able to meet the growing freight transportation demands both today, and into the future</a:t>
            </a:r>
            <a:endParaRPr/>
          </a:p>
        </p:txBody>
      </p:sp>
      <p:sp>
        <p:nvSpPr>
          <p:cNvPr id="297" name="Google Shape;297;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0" name="Google Shape;310;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14300" lvl="0" indent="0" algn="l" rtl="0">
              <a:lnSpc>
                <a:spcPct val="90000"/>
              </a:lnSpc>
              <a:spcBef>
                <a:spcPts val="1000"/>
              </a:spcBef>
              <a:spcAft>
                <a:spcPts val="0"/>
              </a:spcAft>
              <a:buClr>
                <a:schemeClr val="dk1"/>
              </a:buClr>
              <a:buSzPts val="2800"/>
              <a:buNone/>
            </a:pPr>
            <a:r>
              <a:rPr lang="en-US">
                <a:latin typeface="Bodoni"/>
                <a:ea typeface="Bodoni"/>
                <a:cs typeface="Bodoni"/>
                <a:sym typeface="Bodoni"/>
              </a:rPr>
              <a:t>Amy</a:t>
            </a:r>
            <a:endParaRPr>
              <a:latin typeface="Bodoni"/>
              <a:ea typeface="Bodoni"/>
              <a:cs typeface="Bodoni"/>
              <a:sym typeface="Bodoni"/>
            </a:endParaRPr>
          </a:p>
          <a:p>
            <a:pPr marL="114300" lvl="0" indent="0" algn="l" rtl="0">
              <a:lnSpc>
                <a:spcPct val="90000"/>
              </a:lnSpc>
              <a:spcBef>
                <a:spcPts val="1000"/>
              </a:spcBef>
              <a:spcAft>
                <a:spcPts val="0"/>
              </a:spcAft>
              <a:buClr>
                <a:schemeClr val="dk1"/>
              </a:buClr>
              <a:buSzPts val="2800"/>
              <a:buNone/>
            </a:pPr>
            <a:r>
              <a:rPr lang="en-US">
                <a:latin typeface="Bodoni"/>
                <a:ea typeface="Bodoni"/>
                <a:cs typeface="Bodoni"/>
                <a:sym typeface="Bodoni"/>
              </a:rPr>
              <a:t>We use a strategic approach to collect relevant data, have successfully help other clients </a:t>
            </a:r>
            <a:endParaRPr>
              <a:latin typeface="Bodoni"/>
              <a:ea typeface="Bodoni"/>
              <a:cs typeface="Bodoni"/>
              <a:sym typeface="Bodoni"/>
            </a:endParaRPr>
          </a:p>
          <a:p>
            <a:pPr marL="114300" lvl="0" indent="0" algn="l" rtl="0">
              <a:lnSpc>
                <a:spcPct val="90000"/>
              </a:lnSpc>
              <a:spcBef>
                <a:spcPts val="1000"/>
              </a:spcBef>
              <a:spcAft>
                <a:spcPts val="0"/>
              </a:spcAft>
              <a:buClr>
                <a:schemeClr val="dk1"/>
              </a:buClr>
              <a:buSzPts val="2800"/>
              <a:buNone/>
            </a:pPr>
            <a:r>
              <a:rPr lang="en-US">
                <a:latin typeface="Bodoni"/>
                <a:ea typeface="Bodoni"/>
                <a:cs typeface="Bodoni"/>
                <a:sym typeface="Bodoni"/>
              </a:rPr>
              <a:t>We use this same type of strategic, targeted approach to not only analyze your existing employee data and select the right types of candidates… </a:t>
            </a:r>
            <a:endParaRPr/>
          </a:p>
          <a:p>
            <a:pPr marL="114300" lvl="0" indent="0" algn="l" rtl="0">
              <a:lnSpc>
                <a:spcPct val="90000"/>
              </a:lnSpc>
              <a:spcBef>
                <a:spcPts val="1000"/>
              </a:spcBef>
              <a:spcAft>
                <a:spcPts val="0"/>
              </a:spcAft>
              <a:buClr>
                <a:schemeClr val="dk1"/>
              </a:buClr>
              <a:buSzPts val="1600"/>
              <a:buNone/>
            </a:pPr>
            <a:endParaRPr sz="900">
              <a:latin typeface="Bodoni"/>
              <a:ea typeface="Bodoni"/>
              <a:cs typeface="Bodoni"/>
              <a:sym typeface="Bodoni"/>
            </a:endParaRPr>
          </a:p>
          <a:p>
            <a:pPr marL="228600" lvl="0" indent="0" algn="l" rtl="0">
              <a:lnSpc>
                <a:spcPct val="90000"/>
              </a:lnSpc>
              <a:spcBef>
                <a:spcPts val="1000"/>
              </a:spcBef>
              <a:spcAft>
                <a:spcPts val="0"/>
              </a:spcAft>
              <a:buClr>
                <a:schemeClr val="dk1"/>
              </a:buClr>
              <a:buSzPts val="2800"/>
              <a:buNone/>
            </a:pPr>
            <a:endParaRPr>
              <a:latin typeface="Bodoni"/>
              <a:ea typeface="Bodoni"/>
              <a:cs typeface="Bodoni"/>
              <a:sym typeface="Bodoni"/>
            </a:endParaRPr>
          </a:p>
          <a:p>
            <a:pPr marL="114300" marR="0" lvl="0" indent="0" algn="l" rtl="0">
              <a:lnSpc>
                <a:spcPct val="80000"/>
              </a:lnSpc>
              <a:spcBef>
                <a:spcPts val="1000"/>
              </a:spcBef>
              <a:spcAft>
                <a:spcPts val="0"/>
              </a:spcAft>
              <a:buClr>
                <a:schemeClr val="dk1"/>
              </a:buClr>
              <a:buSzPts val="1800"/>
              <a:buFont typeface="Arial"/>
              <a:buNone/>
            </a:pPr>
            <a:r>
              <a:rPr lang="en-US" sz="1200" b="0" i="0" u="none" strike="noStrike" cap="none">
                <a:solidFill>
                  <a:schemeClr val="dk1"/>
                </a:solidFill>
                <a:latin typeface="Bodoni"/>
                <a:ea typeface="Bodoni"/>
                <a:cs typeface="Bodoni"/>
                <a:sym typeface="Bodoni"/>
              </a:rPr>
              <a:t>But we also take this same approach to help you figure out whom to target and the best methods of reaching  them, to maximize your chances of getting the right candidates and employees</a:t>
            </a:r>
            <a:endParaRPr>
              <a:latin typeface="Bodoni"/>
              <a:ea typeface="Bodoni"/>
              <a:cs typeface="Bodoni"/>
              <a:sym typeface="Bodoni"/>
            </a:endParaRPr>
          </a:p>
          <a:p>
            <a:pPr marL="114300" marR="0" lvl="0" indent="0" algn="l" rtl="0">
              <a:lnSpc>
                <a:spcPct val="80000"/>
              </a:lnSpc>
              <a:spcBef>
                <a:spcPts val="1000"/>
              </a:spcBef>
              <a:spcAft>
                <a:spcPts val="0"/>
              </a:spcAft>
              <a:buClr>
                <a:schemeClr val="dk1"/>
              </a:buClr>
              <a:buSzPts val="1800"/>
              <a:buFont typeface="Arial"/>
              <a:buNone/>
            </a:pPr>
            <a:endParaRPr sz="900" b="0" i="0" u="none" strike="noStrike" cap="none">
              <a:solidFill>
                <a:schemeClr val="dk1"/>
              </a:solidFill>
              <a:latin typeface="Bodoni"/>
              <a:ea typeface="Bodoni"/>
              <a:cs typeface="Bodoni"/>
              <a:sym typeface="Bodoni"/>
            </a:endParaRPr>
          </a:p>
          <a:p>
            <a:pPr marL="457200" marR="0" lvl="0" indent="0" algn="l" rtl="0">
              <a:lnSpc>
                <a:spcPct val="80000"/>
              </a:lnSpc>
              <a:spcBef>
                <a:spcPts val="1000"/>
              </a:spcBef>
              <a:spcAft>
                <a:spcPts val="0"/>
              </a:spcAft>
              <a:buClr>
                <a:schemeClr val="dk1"/>
              </a:buClr>
              <a:buSzPts val="1800"/>
              <a:buFont typeface="Arial"/>
              <a:buNone/>
            </a:pPr>
            <a:endParaRPr sz="1200" b="0" i="0" u="none" strike="noStrike" cap="none">
              <a:solidFill>
                <a:schemeClr val="dk1"/>
              </a:solidFill>
              <a:latin typeface="Bodoni"/>
              <a:ea typeface="Bodoni"/>
              <a:cs typeface="Bodoni"/>
              <a:sym typeface="Bodoni"/>
            </a:endParaRPr>
          </a:p>
          <a:p>
            <a:pPr marL="457200" marR="0" lvl="0" indent="-228600" algn="l" rtl="0">
              <a:lnSpc>
                <a:spcPct val="100000"/>
              </a:lnSpc>
              <a:spcBef>
                <a:spcPts val="0"/>
              </a:spcBef>
              <a:spcAft>
                <a:spcPts val="0"/>
              </a:spcAft>
              <a:buSzPts val="1400"/>
              <a:buNone/>
            </a:pPr>
            <a:endParaRPr/>
          </a:p>
        </p:txBody>
      </p:sp>
      <p:sp>
        <p:nvSpPr>
          <p:cNvPr id="311" name="Google Shape;311;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 image in the middle shows just a few of the examples of the types of analytics tools that we use to analyze your data and </a:t>
            </a:r>
          </a:p>
          <a:p>
            <a:pPr marL="228600" lvl="0" indent="-228600" algn="l" rtl="0">
              <a:lnSpc>
                <a:spcPct val="100000"/>
              </a:lnSpc>
              <a:spcBef>
                <a:spcPts val="0"/>
              </a:spcBef>
              <a:spcAft>
                <a:spcPts val="0"/>
              </a:spcAft>
              <a:buSzPts val="1400"/>
              <a:buAutoNum type="arabicParenR"/>
            </a:pPr>
            <a:r>
              <a:rPr lang="en-US" dirty="0"/>
              <a:t>come up with the best analytics approach for your particular types of data, and </a:t>
            </a:r>
          </a:p>
          <a:p>
            <a:pPr marL="228600" lvl="0" indent="-228600" algn="l" rtl="0">
              <a:lnSpc>
                <a:spcPct val="100000"/>
              </a:lnSpc>
              <a:spcBef>
                <a:spcPts val="0"/>
              </a:spcBef>
              <a:spcAft>
                <a:spcPts val="0"/>
              </a:spcAft>
              <a:buSzPts val="1400"/>
              <a:buAutoNum type="arabicParenR"/>
            </a:pPr>
            <a:r>
              <a:rPr lang="en-US" dirty="0"/>
              <a:t>provide the most accurate predictions for your company to be able to target the types of individuals you’ve told us are important to you: </a:t>
            </a:r>
          </a:p>
          <a:p>
            <a:pPr marL="0" lvl="0" indent="0" algn="l" rtl="0">
              <a:lnSpc>
                <a:spcPct val="100000"/>
              </a:lnSpc>
              <a:spcBef>
                <a:spcPts val="0"/>
              </a:spcBef>
              <a:spcAft>
                <a:spcPts val="0"/>
              </a:spcAft>
              <a:buSzPts val="1400"/>
              <a:buNone/>
            </a:pPr>
            <a:r>
              <a:rPr lang="en-US" dirty="0"/>
              <a:t>people who will stay with Irish Express as long-term, loyal employees, for at the very least, 12 months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For anyone in the room who is interested in learning more about our specific analytics approaches, we will send the slide deck to your team after the fact, and this image is hyperlinked to our analytics page that will walk you through our approaches a bit more in-depth. We are also available to discuss and answer questions about any of the particular analytics approaches with any of you after this presentation. Please feel free to each out to anyone on our team at our contact information on our last slide.</a:t>
            </a:r>
            <a:endParaRPr dirty="0"/>
          </a:p>
        </p:txBody>
      </p:sp>
      <p:sp>
        <p:nvSpPr>
          <p:cNvPr id="335" name="Google Shape;335;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0" name="Google Shape;350;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dirty="0"/>
              <a:t>For those of you interested in our specific analytics approaches, diving a bit deeper into some of the approaches we use more often – we begin, first-off with a black-box approach, starting with more basic analyses, such as linear and logarithmic regression approaches, nearest-neighbor approximations, and classification trees, and move to more complex deep learning and neural network approaches. </a:t>
            </a:r>
          </a:p>
          <a:p>
            <a:pPr marL="457200" marR="0" lvl="0" indent="-228600" algn="l" rtl="0">
              <a:lnSpc>
                <a:spcPct val="100000"/>
              </a:lnSpc>
              <a:spcBef>
                <a:spcPts val="0"/>
              </a:spcBef>
              <a:spcAft>
                <a:spcPts val="0"/>
              </a:spcAft>
              <a:buSzPts val="1400"/>
              <a:buNone/>
            </a:pPr>
            <a:endParaRPr lang="en-US" dirty="0"/>
          </a:p>
          <a:p>
            <a:pPr marL="457200" marR="0" lvl="0" indent="-228600" algn="l" rtl="0">
              <a:lnSpc>
                <a:spcPct val="100000"/>
              </a:lnSpc>
              <a:spcBef>
                <a:spcPts val="0"/>
              </a:spcBef>
              <a:spcAft>
                <a:spcPts val="0"/>
              </a:spcAft>
              <a:buSzPts val="1400"/>
              <a:buNone/>
            </a:pPr>
            <a:r>
              <a:rPr lang="en-US" dirty="0"/>
              <a:t>Our proprietary series of analytics models and metrics are designed and developed, over many iterations and with many years of experience in similar types of datasets and industry problems, to figure out the best approach to your particular business problem of targeting the best employee candidates, at a rate of response, application, and retention beyond 12 months, far above the success rates that you currently have with your current recruiting and retention model.</a:t>
            </a:r>
            <a:endParaRPr dirty="0"/>
          </a:p>
        </p:txBody>
      </p:sp>
      <p:sp>
        <p:nvSpPr>
          <p:cNvPr id="351" name="Google Shape;351;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3" name="Google Shape;36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r>
              <a:rPr lang="en-US" dirty="0"/>
              <a:t>In addition to helping you figure out the best candidates to target for employment offers and for your CDL program, our analytics approach also provides you with a highly-specific and accurate list of tools and platforms where you should target your advertisements to reach the appropriate audiences of candidates, on apps, sites, and platforms that they already visit frequently and where they are most likely to see and respond to your advertisements.</a:t>
            </a:r>
          </a:p>
          <a:p>
            <a:pPr marL="457200" marR="0" lvl="0" indent="-228600" algn="l" rtl="0">
              <a:lnSpc>
                <a:spcPct val="100000"/>
              </a:lnSpc>
              <a:spcBef>
                <a:spcPts val="0"/>
              </a:spcBef>
              <a:spcAft>
                <a:spcPts val="0"/>
              </a:spcAft>
              <a:buSzPts val="1400"/>
              <a:buNone/>
            </a:pPr>
            <a:endParaRPr lang="en-US" dirty="0"/>
          </a:p>
          <a:p>
            <a:pPr marL="457200" marR="0" lvl="0" indent="-228600" algn="l" rtl="0">
              <a:lnSpc>
                <a:spcPct val="100000"/>
              </a:lnSpc>
              <a:spcBef>
                <a:spcPts val="0"/>
              </a:spcBef>
              <a:spcAft>
                <a:spcPts val="0"/>
              </a:spcAft>
              <a:buSzPts val="1400"/>
              <a:buNone/>
            </a:pPr>
            <a:r>
              <a:rPr lang="en-US" dirty="0"/>
              <a:t>This slide shows some marketing platforms that our preliminary analysis of the commercial truck driving market and potentially target audiences, shows as being frequently visited by the potential target audiences, such as:</a:t>
            </a:r>
          </a:p>
          <a:p>
            <a:pPr marL="457200" marR="0" lvl="0" indent="-228600" algn="l" rtl="0">
              <a:lnSpc>
                <a:spcPct val="100000"/>
              </a:lnSpc>
              <a:spcBef>
                <a:spcPts val="0"/>
              </a:spcBef>
              <a:spcAft>
                <a:spcPts val="0"/>
              </a:spcAft>
              <a:buSzPts val="1400"/>
              <a:buFont typeface="Arial" panose="020B0604020202020204" pitchFamily="34" charset="0"/>
              <a:buChar char="•"/>
            </a:pPr>
            <a:r>
              <a:rPr lang="en-US" dirty="0"/>
              <a:t>For candidates not currently in the truck driving industry, apps such as </a:t>
            </a:r>
            <a:r>
              <a:rPr lang="en-US" dirty="0" err="1"/>
              <a:t>facebook</a:t>
            </a:r>
            <a:r>
              <a:rPr lang="en-US" dirty="0"/>
              <a:t>, </a:t>
            </a:r>
            <a:r>
              <a:rPr lang="en-US" dirty="0" err="1"/>
              <a:t>waze</a:t>
            </a:r>
            <a:r>
              <a:rPr lang="en-US" dirty="0"/>
              <a:t>, and GasBuddy are platforms that can be used to target potential candidates interested in driving and travel</a:t>
            </a:r>
          </a:p>
          <a:p>
            <a:pPr marL="457200" marR="0" lvl="0" indent="-228600" algn="l" rtl="0">
              <a:lnSpc>
                <a:spcPct val="100000"/>
              </a:lnSpc>
              <a:spcBef>
                <a:spcPts val="0"/>
              </a:spcBef>
              <a:spcAft>
                <a:spcPts val="0"/>
              </a:spcAft>
              <a:buSzPts val="1400"/>
              <a:buFont typeface="Arial" panose="020B0604020202020204" pitchFamily="34" charset="0"/>
              <a:buChar char="•"/>
            </a:pPr>
            <a:r>
              <a:rPr lang="en-US" dirty="0"/>
              <a:t>For candidates that would be targeted for transition from other competitor carriers, apps like </a:t>
            </a:r>
            <a:r>
              <a:rPr lang="en-US" dirty="0" err="1"/>
              <a:t>TruckerPath</a:t>
            </a:r>
            <a:r>
              <a:rPr lang="en-US" dirty="0"/>
              <a:t>, which drivers frequently use to find amenities and weigh stations along routes, can be used to target transfer candidates</a:t>
            </a:r>
          </a:p>
          <a:p>
            <a:pPr marL="457200" marR="0" lvl="0" indent="-228600" algn="l" rtl="0">
              <a:lnSpc>
                <a:spcPct val="100000"/>
              </a:lnSpc>
              <a:spcBef>
                <a:spcPts val="0"/>
              </a:spcBef>
              <a:spcAft>
                <a:spcPts val="0"/>
              </a:spcAft>
              <a:buSzPts val="1400"/>
              <a:buFont typeface="Arial" panose="020B0604020202020204" pitchFamily="34" charset="0"/>
              <a:buChar char="•"/>
            </a:pPr>
            <a:r>
              <a:rPr lang="en-US" dirty="0"/>
              <a:t>And for younger candidates, or those who are looking for a career change, our algorithm may recommend that an ideal approach would be to partner with local community colleges who offer commercial driver licensing programs, and that targeting those candidates may be best directly through their community college programs.</a:t>
            </a:r>
          </a:p>
          <a:p>
            <a:pPr marL="228600" marR="0" lvl="0" indent="0" algn="l" rtl="0">
              <a:lnSpc>
                <a:spcPct val="100000"/>
              </a:lnSpc>
              <a:spcBef>
                <a:spcPts val="0"/>
              </a:spcBef>
              <a:spcAft>
                <a:spcPts val="0"/>
              </a:spcAft>
              <a:buSzPts val="1400"/>
              <a:buFont typeface="Arial" panose="020B0604020202020204" pitchFamily="34" charset="0"/>
              <a:buNone/>
            </a:pPr>
            <a:endParaRPr lang="en-US" dirty="0"/>
          </a:p>
          <a:p>
            <a:pPr marL="228600" marR="0" lvl="0" indent="0" algn="l" rtl="0">
              <a:lnSpc>
                <a:spcPct val="100000"/>
              </a:lnSpc>
              <a:spcBef>
                <a:spcPts val="0"/>
              </a:spcBef>
              <a:spcAft>
                <a:spcPts val="0"/>
              </a:spcAft>
              <a:buSzPts val="1400"/>
              <a:buFont typeface="Arial" panose="020B0604020202020204" pitchFamily="34" charset="0"/>
              <a:buNone/>
            </a:pPr>
            <a:r>
              <a:rPr lang="en-US" dirty="0"/>
              <a:t>I am going to hand it off to my colleague </a:t>
            </a:r>
            <a:r>
              <a:rPr lang="en-US" dirty="0" err="1"/>
              <a:t>Othiel</a:t>
            </a:r>
            <a:r>
              <a:rPr lang="en-US" dirty="0"/>
              <a:t>, who will talk more about potential target markets that our preliminary analysis shows may be ideal for your company.</a:t>
            </a:r>
            <a:endParaRPr dirty="0"/>
          </a:p>
        </p:txBody>
      </p:sp>
      <p:sp>
        <p:nvSpPr>
          <p:cNvPr id="364" name="Google Shape;36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5990f58383_0_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dirty="0" err="1">
                <a:solidFill>
                  <a:schemeClr val="dk1"/>
                </a:solidFill>
                <a:latin typeface="Calibri"/>
                <a:ea typeface="Calibri"/>
                <a:cs typeface="Calibri"/>
                <a:sym typeface="Calibri"/>
              </a:rPr>
              <a:t>INTRO:Now</a:t>
            </a:r>
            <a:r>
              <a:rPr lang="en-US" sz="1200" b="0" i="0" u="none" strike="noStrike" cap="none" dirty="0">
                <a:solidFill>
                  <a:schemeClr val="dk1"/>
                </a:solidFill>
                <a:latin typeface="Calibri"/>
                <a:ea typeface="Calibri"/>
                <a:cs typeface="Calibri"/>
                <a:sym typeface="Calibri"/>
              </a:rPr>
              <a:t> let’s go into some of the possible key factors that could go in our predictive model Polina just outlined.</a:t>
            </a:r>
          </a:p>
          <a:p>
            <a:pPr marL="457200" marR="0" lvl="0" indent="-228600" algn="l" rtl="0">
              <a:lnSpc>
                <a:spcPct val="100000"/>
              </a:lnSpc>
              <a:spcBef>
                <a:spcPts val="0"/>
              </a:spcBef>
              <a:spcAft>
                <a:spcPts val="0"/>
              </a:spcAft>
              <a:buClr>
                <a:srgbClr val="000000"/>
              </a:buClr>
              <a:buSzPts val="1400"/>
              <a:buFont typeface="Arial"/>
              <a:buNone/>
            </a:pPr>
            <a:endParaRPr lang="en-US" sz="1200" b="0" i="0" u="none" strike="noStrike" cap="none" dirty="0">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dirty="0">
                <a:solidFill>
                  <a:schemeClr val="dk1"/>
                </a:solidFill>
                <a:latin typeface="Calibri"/>
                <a:ea typeface="Calibri"/>
                <a:cs typeface="Calibri"/>
                <a:sym typeface="Calibri"/>
              </a:rPr>
              <a:t>Here’s Barbara She is a 35-year-old store clerk whose husband has been a truck driver for 10 years and never gave a thought to becoming one herself. She’s one of the many women we would theoretically target in our marketing ads. She’s also one of the many potentially under represented woman in the trucking industry, so </a:t>
            </a:r>
            <a:r>
              <a:rPr lang="en-US" sz="1200" b="0" i="0" u="none" strike="noStrike" cap="none" dirty="0" err="1">
                <a:solidFill>
                  <a:schemeClr val="dk1"/>
                </a:solidFill>
                <a:latin typeface="Calibri"/>
                <a:ea typeface="Calibri"/>
                <a:cs typeface="Calibri"/>
                <a:sym typeface="Calibri"/>
              </a:rPr>
              <a:t>transalytics</a:t>
            </a:r>
            <a:r>
              <a:rPr lang="en-US" sz="1200" b="0" i="0" u="none" strike="noStrike" cap="none" dirty="0">
                <a:solidFill>
                  <a:schemeClr val="dk1"/>
                </a:solidFill>
                <a:latin typeface="Calibri"/>
                <a:ea typeface="Calibri"/>
                <a:cs typeface="Calibri"/>
                <a:sym typeface="Calibri"/>
              </a:rPr>
              <a:t> decided to look at other professions that are under represented and found that woman truck drivers were one of the lowest. Woman make up 52% of the work force and this is a major resource the trucking industry has ignored for too long as Security Guards at 22%, Pest Control work at 8.4% and Construction manager at 7.7% have more woman doing it than truck driver.%</a:t>
            </a:r>
            <a:endParaRPr dirty="0"/>
          </a:p>
        </p:txBody>
      </p:sp>
      <p:sp>
        <p:nvSpPr>
          <p:cNvPr id="377" name="Google Shape;377;g5990f58383_0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Here John a military veteran from Florida who has decided to return to civilian life. He has a CDL license for driving heavy duty trucks and vehicles for the army and doesn’t even know he can make a smooth transition to being a truck driver for a national company like Irish Express. We believe that a great way to garner interest from a veteran like John is to play up the founder’s, the late Paul O’Brian’s veteran status and provide his story with targeted ads to veterans. As you can see in the map, based on our analysis these five states should be targeted since they have a high concentration of veterans: California, Texas, Florida, Pennsylvania and New York. These states also have distribution and training centers nearby illustrated that will help alleviate some of the travel costs for the veterans when they receive training. If we were to use Veterans as one of our key factors the main reason would be because the states with the highest veterans also have training center.</a:t>
            </a:r>
            <a:endParaRPr dirty="0"/>
          </a:p>
        </p:txBody>
      </p:sp>
      <p:sp>
        <p:nvSpPr>
          <p:cNvPr id="385" name="Google Shape;385;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5990f58383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Here’s Tim he’s a 21-year-old apple store worker looking to change course but doesn’t know what to do. He enjoys driving and the open road but doesn’t know many professions that would allow him to do that for a living. If we were to use young adults as a factor, we can target a young individual like Tim through social media targeted ads that Tim might use like Waze and GasBuddy. Note that young individuals like Tim in the under 25 age group are underrepresented in the trucking industry as a whole as they make up only 1.7% of the work force for their age group compared to the 45+ age group (which is the age group of most truck drivers) which make up 2.7% of the work force for their age group. Also, the under 24 age group has a very high unemployment rate of almost 9% so this group is looking for opportunities and </a:t>
            </a:r>
            <a:r>
              <a:rPr lang="en-US" dirty="0" err="1"/>
              <a:t>Transalytics</a:t>
            </a:r>
            <a:r>
              <a:rPr lang="en-US" dirty="0"/>
              <a:t> believes, we can attract them by using social media ads, junior colleges and trade schools reimbursement programs.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There are so many factors that are important in making up our predictive model like woman, veterans and young adults and once we get your data we will be able to predict the right individuals for Irish Express.</a:t>
            </a:r>
            <a:endParaRPr dirty="0"/>
          </a:p>
        </p:txBody>
      </p:sp>
      <p:sp>
        <p:nvSpPr>
          <p:cNvPr id="393" name="Google Shape;393;g5990f58383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5b43958a8b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Tyler</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sz="1400" dirty="0"/>
              <a:t>Our analytical approach to finding qualified and loyal drivers will allow Irish Express to experience:</a:t>
            </a:r>
            <a:endParaRPr sz="1400" dirty="0"/>
          </a:p>
          <a:p>
            <a:pPr marL="0" lvl="0" indent="0" algn="l" rtl="0">
              <a:lnSpc>
                <a:spcPct val="100000"/>
              </a:lnSpc>
              <a:spcBef>
                <a:spcPts val="0"/>
              </a:spcBef>
              <a:spcAft>
                <a:spcPts val="0"/>
              </a:spcAft>
              <a:buSzPts val="1400"/>
              <a:buNone/>
            </a:pPr>
            <a:r>
              <a:rPr lang="en-US" sz="1400" dirty="0"/>
              <a:t>-Greater Revenue Growth</a:t>
            </a:r>
            <a:endParaRPr sz="1400" dirty="0"/>
          </a:p>
          <a:p>
            <a:pPr marL="0" lvl="0" indent="0" algn="l" rtl="0">
              <a:lnSpc>
                <a:spcPct val="100000"/>
              </a:lnSpc>
              <a:spcBef>
                <a:spcPts val="0"/>
              </a:spcBef>
              <a:spcAft>
                <a:spcPts val="0"/>
              </a:spcAft>
              <a:buSzPts val="1400"/>
              <a:buNone/>
            </a:pPr>
            <a:r>
              <a:rPr lang="en-US" sz="1400" dirty="0"/>
              <a:t>-Happy, loyal drivers</a:t>
            </a:r>
          </a:p>
          <a:p>
            <a:pPr marL="0" lvl="0" indent="0" algn="l" rtl="0">
              <a:lnSpc>
                <a:spcPct val="100000"/>
              </a:lnSpc>
              <a:spcBef>
                <a:spcPts val="0"/>
              </a:spcBef>
              <a:spcAft>
                <a:spcPts val="0"/>
              </a:spcAft>
              <a:buSzPts val="1400"/>
              <a:buNone/>
            </a:pPr>
            <a:r>
              <a:rPr lang="en-US" sz="1400" dirty="0"/>
              <a:t>AND</a:t>
            </a:r>
            <a:endParaRPr sz="1400" dirty="0"/>
          </a:p>
          <a:p>
            <a:pPr marL="0" lvl="0" indent="0" algn="l" rtl="0">
              <a:lnSpc>
                <a:spcPct val="100000"/>
              </a:lnSpc>
              <a:spcBef>
                <a:spcPts val="0"/>
              </a:spcBef>
              <a:spcAft>
                <a:spcPts val="0"/>
              </a:spcAft>
              <a:buSzPts val="1400"/>
              <a:buNone/>
            </a:pPr>
            <a:r>
              <a:rPr lang="en-US" sz="1400" dirty="0"/>
              <a:t>-Increase their seated truck percentage</a:t>
            </a:r>
          </a:p>
          <a:p>
            <a:pPr marL="0" lvl="0" indent="0" algn="l" rtl="0">
              <a:lnSpc>
                <a:spcPct val="100000"/>
              </a:lnSpc>
              <a:spcBef>
                <a:spcPts val="0"/>
              </a:spcBef>
              <a:spcAft>
                <a:spcPts val="0"/>
              </a:spcAft>
              <a:buSzPts val="1400"/>
              <a:buNone/>
            </a:pPr>
            <a:endParaRPr lang="en-US" sz="1400" dirty="0"/>
          </a:p>
          <a:p>
            <a:pPr marL="0" lvl="0" indent="0" algn="l" rtl="0">
              <a:lnSpc>
                <a:spcPct val="100000"/>
              </a:lnSpc>
              <a:spcBef>
                <a:spcPts val="0"/>
              </a:spcBef>
              <a:spcAft>
                <a:spcPts val="0"/>
              </a:spcAft>
              <a:buSzPts val="1400"/>
              <a:buNone/>
            </a:pPr>
            <a:r>
              <a:rPr lang="en-US" sz="1400" dirty="0"/>
              <a:t>We believe that we can leave no empty seats on your fleet..</a:t>
            </a:r>
            <a:endParaRPr sz="1400" dirty="0"/>
          </a:p>
        </p:txBody>
      </p:sp>
      <p:sp>
        <p:nvSpPr>
          <p:cNvPr id="401" name="Google Shape;401;g5b43958a8b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5b43958a8b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400" dirty="0"/>
              <a:t>Our team can be reached at the information above</a:t>
            </a:r>
          </a:p>
          <a:p>
            <a:pPr marL="0" lvl="0" indent="0" algn="l" rtl="0">
              <a:lnSpc>
                <a:spcPct val="100000"/>
              </a:lnSpc>
              <a:spcBef>
                <a:spcPts val="0"/>
              </a:spcBef>
              <a:spcAft>
                <a:spcPts val="0"/>
              </a:spcAft>
              <a:buSzPts val="1400"/>
              <a:buNone/>
            </a:pPr>
            <a:endParaRPr lang="en-US" sz="1400" dirty="0"/>
          </a:p>
          <a:p>
            <a:pPr marL="0" lvl="0" indent="0" algn="l" rtl="0">
              <a:lnSpc>
                <a:spcPct val="100000"/>
              </a:lnSpc>
              <a:spcBef>
                <a:spcPts val="0"/>
              </a:spcBef>
              <a:spcAft>
                <a:spcPts val="0"/>
              </a:spcAft>
              <a:buSzPts val="1400"/>
              <a:buNone/>
            </a:pPr>
            <a:r>
              <a:rPr lang="en-US" sz="1400" dirty="0"/>
              <a:t>Thank you for your time </a:t>
            </a:r>
          </a:p>
          <a:p>
            <a:pPr marL="0" lvl="0" indent="0" algn="l" rtl="0">
              <a:lnSpc>
                <a:spcPct val="100000"/>
              </a:lnSpc>
              <a:spcBef>
                <a:spcPts val="0"/>
              </a:spcBef>
              <a:spcAft>
                <a:spcPts val="0"/>
              </a:spcAft>
              <a:buSzPts val="1400"/>
              <a:buNone/>
            </a:pPr>
            <a:endParaRPr lang="en-US" sz="1400" dirty="0"/>
          </a:p>
          <a:p>
            <a:pPr marL="0" lvl="0" indent="0" algn="l" rtl="0">
              <a:lnSpc>
                <a:spcPct val="100000"/>
              </a:lnSpc>
              <a:spcBef>
                <a:spcPts val="0"/>
              </a:spcBef>
              <a:spcAft>
                <a:spcPts val="0"/>
              </a:spcAft>
              <a:buSzPts val="1400"/>
              <a:buNone/>
            </a:pPr>
            <a:r>
              <a:rPr lang="en-US" sz="1400" dirty="0"/>
              <a:t>Questions?</a:t>
            </a:r>
            <a:endParaRPr sz="1400" dirty="0"/>
          </a:p>
        </p:txBody>
      </p:sp>
      <p:sp>
        <p:nvSpPr>
          <p:cNvPr id="401" name="Google Shape;401;g5b43958a8b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78391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r>
              <a:rPr lang="en-US" dirty="0"/>
              <a:t>Before we jump into the presentation, I would like to tell you more about our client.</a:t>
            </a:r>
          </a:p>
          <a:p>
            <a:pPr marL="0" marR="0" lvl="0" indent="0" algn="l" rtl="0">
              <a:lnSpc>
                <a:spcPct val="100000"/>
              </a:lnSpc>
              <a:spcBef>
                <a:spcPts val="0"/>
              </a:spcBef>
              <a:spcAft>
                <a:spcPts val="0"/>
              </a:spcAft>
              <a:buSzPts val="1400"/>
              <a:buNone/>
            </a:pPr>
            <a:endParaRPr lang="en-US" dirty="0"/>
          </a:p>
          <a:p>
            <a:pPr marL="0" marR="0" lvl="0" indent="0" algn="l" rtl="0">
              <a:lnSpc>
                <a:spcPct val="100000"/>
              </a:lnSpc>
              <a:spcBef>
                <a:spcPts val="0"/>
              </a:spcBef>
              <a:spcAft>
                <a:spcPts val="0"/>
              </a:spcAft>
              <a:buSzPts val="1400"/>
              <a:buNone/>
            </a:pPr>
            <a:r>
              <a:rPr lang="en-US" dirty="0"/>
              <a:t>After the Korean War, Paul O’Brien returned home to his family farm in Dekalb, IL. Paul was in charge of driving their crop to markets around the Chicagoland region.</a:t>
            </a:r>
          </a:p>
          <a:p>
            <a:pPr marL="0" marR="0" lvl="0" indent="0" algn="l" rtl="0">
              <a:lnSpc>
                <a:spcPct val="100000"/>
              </a:lnSpc>
              <a:spcBef>
                <a:spcPts val="0"/>
              </a:spcBef>
              <a:spcAft>
                <a:spcPts val="0"/>
              </a:spcAft>
              <a:buSzPts val="1400"/>
              <a:buNone/>
            </a:pPr>
            <a:endParaRPr dirty="0"/>
          </a:p>
          <a:p>
            <a:pPr marL="0" marR="0" lvl="0" indent="0" algn="l" rtl="0">
              <a:lnSpc>
                <a:spcPct val="100000"/>
              </a:lnSpc>
              <a:spcBef>
                <a:spcPts val="0"/>
              </a:spcBef>
              <a:spcAft>
                <a:spcPts val="0"/>
              </a:spcAft>
              <a:buSzPts val="1400"/>
              <a:buNone/>
            </a:pPr>
            <a:r>
              <a:rPr lang="en-US" dirty="0"/>
              <a:t>The family business was growing and they needed a more efficient way of delivering their crop to customers in the area</a:t>
            </a:r>
          </a:p>
          <a:p>
            <a:pPr marL="0" marR="0" lvl="0" indent="0" algn="l" rtl="0">
              <a:lnSpc>
                <a:spcPct val="100000"/>
              </a:lnSpc>
              <a:spcBef>
                <a:spcPts val="0"/>
              </a:spcBef>
              <a:spcAft>
                <a:spcPts val="0"/>
              </a:spcAft>
              <a:buSzPts val="1400"/>
              <a:buNone/>
            </a:pPr>
            <a:endParaRPr dirty="0"/>
          </a:p>
          <a:p>
            <a:pPr marL="0" marR="0" lvl="0" indent="0" algn="l" rtl="0">
              <a:lnSpc>
                <a:spcPct val="100000"/>
              </a:lnSpc>
              <a:spcBef>
                <a:spcPts val="0"/>
              </a:spcBef>
              <a:spcAft>
                <a:spcPts val="0"/>
              </a:spcAft>
              <a:buSzPts val="1400"/>
              <a:buNone/>
            </a:pPr>
            <a:r>
              <a:rPr lang="en-US" dirty="0"/>
              <a:t>In 1958, Paul decided to purchase 5 trucks and start a trucking company to help farmers like his family move product to the end consumer</a:t>
            </a:r>
          </a:p>
          <a:p>
            <a:pPr marL="0" marR="0" lvl="0" indent="0" algn="l" rtl="0">
              <a:lnSpc>
                <a:spcPct val="100000"/>
              </a:lnSpc>
              <a:spcBef>
                <a:spcPts val="0"/>
              </a:spcBef>
              <a:spcAft>
                <a:spcPts val="0"/>
              </a:spcAft>
              <a:buSzPts val="1400"/>
              <a:buNone/>
            </a:pPr>
            <a:endParaRPr dirty="0"/>
          </a:p>
          <a:p>
            <a:pPr marL="0" marR="0" lvl="0" indent="0" algn="l" rtl="0">
              <a:lnSpc>
                <a:spcPct val="100000"/>
              </a:lnSpc>
              <a:spcBef>
                <a:spcPts val="0"/>
              </a:spcBef>
              <a:spcAft>
                <a:spcPts val="0"/>
              </a:spcAft>
              <a:buSzPts val="1400"/>
              <a:buNone/>
            </a:pPr>
            <a:r>
              <a:rPr lang="en-US" dirty="0"/>
              <a:t>Irish Express grew rapidly over the years and in 1980 their truck count was just under 1000</a:t>
            </a:r>
          </a:p>
          <a:p>
            <a:pPr marL="0" marR="0" lvl="0" indent="0" algn="l" rtl="0">
              <a:lnSpc>
                <a:spcPct val="100000"/>
              </a:lnSpc>
              <a:spcBef>
                <a:spcPts val="0"/>
              </a:spcBef>
              <a:spcAft>
                <a:spcPts val="0"/>
              </a:spcAft>
              <a:buSzPts val="1400"/>
              <a:buNone/>
            </a:pPr>
            <a:endParaRPr dirty="0"/>
          </a:p>
          <a:p>
            <a:pPr marL="0" marR="0" lvl="0" indent="0" algn="l" rtl="0">
              <a:lnSpc>
                <a:spcPct val="100000"/>
              </a:lnSpc>
              <a:spcBef>
                <a:spcPts val="0"/>
              </a:spcBef>
              <a:spcAft>
                <a:spcPts val="0"/>
              </a:spcAft>
              <a:buSzPts val="1400"/>
              <a:buNone/>
            </a:pPr>
            <a:r>
              <a:rPr lang="en-US" dirty="0"/>
              <a:t>Today, Irish Express operates over 3000 trucks nationally with their headquarters here in Chicago</a:t>
            </a:r>
          </a:p>
          <a:p>
            <a:pPr marL="0" marR="0" lvl="0" indent="0" algn="l" rtl="0">
              <a:lnSpc>
                <a:spcPct val="100000"/>
              </a:lnSpc>
              <a:spcBef>
                <a:spcPts val="0"/>
              </a:spcBef>
              <a:spcAft>
                <a:spcPts val="0"/>
              </a:spcAft>
              <a:buSzPts val="1400"/>
              <a:buNone/>
            </a:pPr>
            <a:endParaRPr lang="en-US" dirty="0"/>
          </a:p>
          <a:p>
            <a:pPr marL="0" marR="0" lvl="0" indent="0" algn="l" rtl="0">
              <a:lnSpc>
                <a:spcPct val="100000"/>
              </a:lnSpc>
              <a:spcBef>
                <a:spcPts val="0"/>
              </a:spcBef>
              <a:spcAft>
                <a:spcPts val="0"/>
              </a:spcAft>
              <a:buSzPts val="1400"/>
              <a:buNone/>
            </a:pPr>
            <a:r>
              <a:rPr lang="en-US" dirty="0"/>
              <a:t>The business is still family owned and operated as well as debt free</a:t>
            </a:r>
            <a:endParaRPr dirty="0"/>
          </a:p>
          <a:p>
            <a:pPr marL="0" marR="0" lvl="0" indent="0" algn="l" rtl="0">
              <a:lnSpc>
                <a:spcPct val="100000"/>
              </a:lnSpc>
              <a:spcBef>
                <a:spcPts val="0"/>
              </a:spcBef>
              <a:spcAft>
                <a:spcPts val="0"/>
              </a:spcAft>
              <a:buSzPts val="1400"/>
              <a:buNone/>
            </a:pPr>
            <a:endParaRPr dirty="0"/>
          </a:p>
        </p:txBody>
      </p:sp>
      <p:sp>
        <p:nvSpPr>
          <p:cNvPr id="157" name="Google Shape;15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dirty="0"/>
              <a:t>-As mentioned in the previous slide, Irish Express is a national carrier with a large footprint </a:t>
            </a:r>
            <a:endParaRPr dirty="0"/>
          </a:p>
          <a:p>
            <a:pPr marL="0" lvl="0" indent="0" algn="l" rtl="0">
              <a:lnSpc>
                <a:spcPct val="100000"/>
              </a:lnSpc>
              <a:spcBef>
                <a:spcPts val="0"/>
              </a:spcBef>
              <a:spcAft>
                <a:spcPts val="0"/>
              </a:spcAft>
              <a:buClr>
                <a:schemeClr val="dk1"/>
              </a:buClr>
              <a:buSzPts val="1400"/>
              <a:buFont typeface="Arial"/>
              <a:buNone/>
            </a:pPr>
            <a:r>
              <a:rPr lang="en-US" dirty="0"/>
              <a:t>-They operate in 5 terminals and 8 drop yards across the united States</a:t>
            </a:r>
            <a:endParaRPr dirty="0"/>
          </a:p>
          <a:p>
            <a:pPr marL="0" lvl="0" indent="0" algn="l" rtl="0">
              <a:lnSpc>
                <a:spcPct val="100000"/>
              </a:lnSpc>
              <a:spcBef>
                <a:spcPts val="0"/>
              </a:spcBef>
              <a:spcAft>
                <a:spcPts val="0"/>
              </a:spcAft>
              <a:buClr>
                <a:schemeClr val="dk1"/>
              </a:buClr>
              <a:buSzPts val="1400"/>
              <a:buFont typeface="Arial"/>
              <a:buNone/>
            </a:pPr>
            <a:r>
              <a:rPr lang="en-US" dirty="0"/>
              <a:t>-The green trucks represent their terminal locations where they have operations teams and driver lounges </a:t>
            </a:r>
          </a:p>
          <a:p>
            <a:pPr marL="0" lvl="0" indent="0" algn="l" rtl="0">
              <a:lnSpc>
                <a:spcPct val="100000"/>
              </a:lnSpc>
              <a:spcBef>
                <a:spcPts val="0"/>
              </a:spcBef>
              <a:spcAft>
                <a:spcPts val="0"/>
              </a:spcAft>
              <a:buClr>
                <a:schemeClr val="dk1"/>
              </a:buClr>
              <a:buSzPts val="1400"/>
              <a:buFont typeface="Arial"/>
              <a:buNone/>
            </a:pPr>
            <a:r>
              <a:rPr lang="en-US" dirty="0"/>
              <a:t>-The red pins represent the drop yards where they store trailers and have mechanics on site</a:t>
            </a:r>
            <a:endParaRPr dirty="0"/>
          </a:p>
          <a:p>
            <a:pPr marL="0" lvl="0" indent="0" algn="l" rtl="0">
              <a:lnSpc>
                <a:spcPct val="100000"/>
              </a:lnSpc>
              <a:spcBef>
                <a:spcPts val="0"/>
              </a:spcBef>
              <a:spcAft>
                <a:spcPts val="0"/>
              </a:spcAft>
              <a:buClr>
                <a:schemeClr val="dk1"/>
              </a:buClr>
              <a:buSzPts val="1400"/>
              <a:buFont typeface="Arial"/>
              <a:buNone/>
            </a:pPr>
            <a:endParaRPr dirty="0"/>
          </a:p>
          <a:p>
            <a:pPr marL="0" lvl="0" indent="0" algn="l" rtl="0">
              <a:lnSpc>
                <a:spcPct val="100000"/>
              </a:lnSpc>
              <a:spcBef>
                <a:spcPts val="0"/>
              </a:spcBef>
              <a:spcAft>
                <a:spcPts val="0"/>
              </a:spcAft>
              <a:buClr>
                <a:schemeClr val="dk1"/>
              </a:buClr>
              <a:buSzPts val="1400"/>
              <a:buFont typeface="Arial"/>
              <a:buNone/>
            </a:pPr>
            <a:r>
              <a:rPr lang="en-US" dirty="0"/>
              <a:t>-Irish Express currently has about 2800 drivers in their network of 3150 trucks and 6000 trailers</a:t>
            </a:r>
            <a:endParaRPr dirty="0"/>
          </a:p>
          <a:p>
            <a:pPr marL="0" lvl="0" indent="0" algn="l" rtl="0">
              <a:lnSpc>
                <a:spcPct val="100000"/>
              </a:lnSpc>
              <a:spcBef>
                <a:spcPts val="0"/>
              </a:spcBef>
              <a:spcAft>
                <a:spcPts val="0"/>
              </a:spcAft>
              <a:buClr>
                <a:schemeClr val="dk1"/>
              </a:buClr>
              <a:buSzPts val="1400"/>
              <a:buFont typeface="Arial"/>
              <a:buNone/>
            </a:pPr>
            <a:r>
              <a:rPr lang="en-US" dirty="0"/>
              <a:t>-The truck is the part of the vehicle where the driver sits and the trailer is towed behind</a:t>
            </a:r>
            <a:endParaRPr dirty="0"/>
          </a:p>
          <a:p>
            <a:pPr marL="0" lvl="0" indent="0" algn="l" rtl="0">
              <a:lnSpc>
                <a:spcPct val="100000"/>
              </a:lnSpc>
              <a:spcBef>
                <a:spcPts val="0"/>
              </a:spcBef>
              <a:spcAft>
                <a:spcPts val="0"/>
              </a:spcAft>
              <a:buClr>
                <a:schemeClr val="dk1"/>
              </a:buClr>
              <a:buSzPts val="1400"/>
              <a:buFont typeface="Arial"/>
              <a:buNone/>
            </a:pPr>
            <a:r>
              <a:rPr lang="en-US" dirty="0"/>
              <a:t>-The increase in the driver shortage has left over 300 trucks empty over the past year</a:t>
            </a:r>
            <a:endParaRPr dirty="0"/>
          </a:p>
          <a:p>
            <a:pPr marL="0" lvl="0" indent="0" algn="l" rtl="0">
              <a:lnSpc>
                <a:spcPct val="100000"/>
              </a:lnSpc>
              <a:spcBef>
                <a:spcPts val="0"/>
              </a:spcBef>
              <a:spcAft>
                <a:spcPts val="0"/>
              </a:spcAft>
              <a:buClr>
                <a:schemeClr val="dk1"/>
              </a:buClr>
              <a:buSzPts val="1400"/>
              <a:buFont typeface="Arial"/>
              <a:buNone/>
            </a:pPr>
            <a:r>
              <a:rPr lang="en-US" dirty="0"/>
              <a:t>-Every day that a truck is sitting empty...Irish Express is losing money</a:t>
            </a:r>
          </a:p>
          <a:p>
            <a:pPr marL="457200" marR="0" lvl="0" indent="-228600" algn="l" rtl="0">
              <a:lnSpc>
                <a:spcPct val="100000"/>
              </a:lnSpc>
              <a:spcBef>
                <a:spcPts val="0"/>
              </a:spcBef>
              <a:spcAft>
                <a:spcPts val="0"/>
              </a:spcAft>
              <a:buSzPts val="1400"/>
              <a:buNone/>
            </a:pPr>
            <a:endParaRPr dirty="0"/>
          </a:p>
          <a:p>
            <a:pPr marL="457200" marR="0" lvl="0" indent="-228600" algn="l" rtl="0">
              <a:lnSpc>
                <a:spcPct val="100000"/>
              </a:lnSpc>
              <a:spcBef>
                <a:spcPts val="0"/>
              </a:spcBef>
              <a:spcAft>
                <a:spcPts val="0"/>
              </a:spcAft>
              <a:buSzPts val="1400"/>
              <a:buNone/>
            </a:pPr>
            <a:r>
              <a:rPr lang="en-US" dirty="0"/>
              <a:t>Terminals: Fontana, CA; Dallas, TX; Chicago, IL; Atlanta, GA; Allentown, PA</a:t>
            </a:r>
            <a:endParaRPr dirty="0"/>
          </a:p>
          <a:p>
            <a:pPr marL="457200" marR="0" lvl="0" indent="-228600" algn="l" rtl="0">
              <a:lnSpc>
                <a:spcPct val="100000"/>
              </a:lnSpc>
              <a:spcBef>
                <a:spcPts val="0"/>
              </a:spcBef>
              <a:spcAft>
                <a:spcPts val="0"/>
              </a:spcAft>
              <a:buSzPts val="1400"/>
              <a:buNone/>
            </a:pPr>
            <a:r>
              <a:rPr lang="en-US" dirty="0"/>
              <a:t>Drop Yards: Sacramento, CA; Las Vegas, NV; Salt Lake City, UT; Laredo, TX; Kansas City, MO; Cleveland, OH; Charlotte, NC; Portland, ME</a:t>
            </a:r>
            <a:endParaRPr dirty="0"/>
          </a:p>
        </p:txBody>
      </p:sp>
      <p:sp>
        <p:nvSpPr>
          <p:cNvPr id="181" name="Google Shape;18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dirty="0"/>
              <a:t>Irish Express offers great benefits to their drivers</a:t>
            </a:r>
          </a:p>
          <a:p>
            <a:pPr marL="0" lvl="0" indent="0" algn="l" rtl="0">
              <a:lnSpc>
                <a:spcPct val="100000"/>
              </a:lnSpc>
              <a:spcBef>
                <a:spcPts val="0"/>
              </a:spcBef>
              <a:spcAft>
                <a:spcPts val="0"/>
              </a:spcAft>
              <a:buClr>
                <a:schemeClr val="dk1"/>
              </a:buClr>
              <a:buSzPts val="1400"/>
              <a:buFont typeface="Arial"/>
              <a:buNone/>
            </a:pPr>
            <a:endParaRPr lang="en-US" dirty="0"/>
          </a:p>
          <a:p>
            <a:pPr marL="0" lvl="0" indent="0" algn="l" rtl="0">
              <a:lnSpc>
                <a:spcPct val="100000"/>
              </a:lnSpc>
              <a:spcBef>
                <a:spcPts val="0"/>
              </a:spcBef>
              <a:spcAft>
                <a:spcPts val="0"/>
              </a:spcAft>
              <a:buClr>
                <a:schemeClr val="dk1"/>
              </a:buClr>
              <a:buSzPts val="1400"/>
              <a:buFont typeface="Arial"/>
              <a:buNone/>
            </a:pPr>
            <a:r>
              <a:rPr lang="en-US" dirty="0"/>
              <a:t>-Irish Express has CDL training programs at each of their terminal locations:</a:t>
            </a:r>
          </a:p>
          <a:p>
            <a:pPr marL="0" lvl="0" indent="0" algn="l" rtl="0">
              <a:lnSpc>
                <a:spcPct val="100000"/>
              </a:lnSpc>
              <a:spcBef>
                <a:spcPts val="0"/>
              </a:spcBef>
              <a:spcAft>
                <a:spcPts val="0"/>
              </a:spcAft>
              <a:buClr>
                <a:schemeClr val="dk1"/>
              </a:buClr>
              <a:buSzPts val="1400"/>
              <a:buFont typeface="Arial"/>
              <a:buNone/>
            </a:pPr>
            <a:r>
              <a:rPr lang="en-US" dirty="0"/>
              <a:t>	-This program is great for those that are interested in getting into the industry</a:t>
            </a:r>
          </a:p>
          <a:p>
            <a:pPr marL="0" lvl="0" indent="0" algn="l" rtl="0">
              <a:lnSpc>
                <a:spcPct val="100000"/>
              </a:lnSpc>
              <a:spcBef>
                <a:spcPts val="0"/>
              </a:spcBef>
              <a:spcAft>
                <a:spcPts val="0"/>
              </a:spcAft>
              <a:buClr>
                <a:schemeClr val="dk1"/>
              </a:buClr>
              <a:buSzPts val="1400"/>
              <a:buFont typeface="Arial"/>
              <a:buNone/>
            </a:pPr>
            <a:r>
              <a:rPr lang="en-US" dirty="0"/>
              <a:t>-They also offer their drivers a $10k safe driving bonus annually as well as $5k in tuition reimbursement to be used by themselves or an immediate family member</a:t>
            </a:r>
          </a:p>
          <a:p>
            <a:pPr marL="0" lvl="0" indent="0" algn="l" rtl="0">
              <a:lnSpc>
                <a:spcPct val="100000"/>
              </a:lnSpc>
              <a:spcBef>
                <a:spcPts val="0"/>
              </a:spcBef>
              <a:spcAft>
                <a:spcPts val="0"/>
              </a:spcAft>
              <a:buClr>
                <a:schemeClr val="dk1"/>
              </a:buClr>
              <a:buSzPts val="1400"/>
              <a:buFont typeface="Arial"/>
              <a:buNone/>
            </a:pPr>
            <a:r>
              <a:rPr lang="en-US" dirty="0"/>
              <a:t>-They have invested in new technology and offer driving simulation courses for those interested in becoming drivers</a:t>
            </a:r>
          </a:p>
          <a:p>
            <a:pPr marL="0" lvl="0" indent="0" algn="l" rtl="0">
              <a:lnSpc>
                <a:spcPct val="100000"/>
              </a:lnSpc>
              <a:spcBef>
                <a:spcPts val="0"/>
              </a:spcBef>
              <a:spcAft>
                <a:spcPts val="0"/>
              </a:spcAft>
              <a:buClr>
                <a:schemeClr val="dk1"/>
              </a:buClr>
              <a:buSzPts val="1400"/>
              <a:buFont typeface="Arial"/>
              <a:buNone/>
            </a:pPr>
            <a:r>
              <a:rPr lang="en-US" dirty="0"/>
              <a:t>-They have remodeled all of their driver lounges at the terminal locations. Drivers can do laundry, shower, or rest while on their breaks</a:t>
            </a:r>
          </a:p>
          <a:p>
            <a:pPr marL="0" lvl="0" indent="0" algn="l" rtl="0">
              <a:lnSpc>
                <a:spcPct val="100000"/>
              </a:lnSpc>
              <a:spcBef>
                <a:spcPts val="0"/>
              </a:spcBef>
              <a:spcAft>
                <a:spcPts val="0"/>
              </a:spcAft>
              <a:buClr>
                <a:schemeClr val="dk1"/>
              </a:buClr>
              <a:buSzPts val="1400"/>
              <a:buFont typeface="Arial"/>
              <a:buNone/>
            </a:pPr>
            <a:r>
              <a:rPr lang="en-US" dirty="0"/>
              <a:t>-They also purchase new sleeper cabs each year fully equipped with DirecTV and </a:t>
            </a:r>
            <a:r>
              <a:rPr lang="en-US" dirty="0" err="1"/>
              <a:t>WiFi</a:t>
            </a:r>
            <a:r>
              <a:rPr lang="en-US" dirty="0"/>
              <a:t> for those on the road all the time</a:t>
            </a:r>
          </a:p>
        </p:txBody>
      </p:sp>
      <p:sp>
        <p:nvSpPr>
          <p:cNvPr id="207" name="Google Shape;207;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Allison</a:t>
            </a:r>
            <a:endParaRPr/>
          </a:p>
        </p:txBody>
      </p:sp>
      <p:sp>
        <p:nvSpPr>
          <p:cNvPr id="219" name="Google Shape;21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Allison</a:t>
            </a:r>
            <a:endParaRPr/>
          </a:p>
        </p:txBody>
      </p:sp>
      <p:sp>
        <p:nvSpPr>
          <p:cNvPr id="244" name="Google Shape;24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Allison</a:t>
            </a:r>
            <a:endParaRPr/>
          </a:p>
          <a:p>
            <a:pPr marL="0" lvl="0" indent="0" algn="l" rtl="0">
              <a:lnSpc>
                <a:spcPct val="100000"/>
              </a:lnSpc>
              <a:spcBef>
                <a:spcPts val="0"/>
              </a:spcBef>
              <a:spcAft>
                <a:spcPts val="0"/>
              </a:spcAft>
              <a:buSzPts val="1400"/>
              <a:buNone/>
            </a:pPr>
            <a:endParaRPr/>
          </a:p>
        </p:txBody>
      </p:sp>
      <p:sp>
        <p:nvSpPr>
          <p:cNvPr id="263" name="Google Shape;263;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8a0eff9b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g58a0eff9bf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(Heavy Truck Driver Employment Totals by state)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Update map</a:t>
            </a:r>
            <a:endParaRPr/>
          </a:p>
        </p:txBody>
      </p:sp>
      <p:sp>
        <p:nvSpPr>
          <p:cNvPr id="274" name="Google Shape;274;g58a0eff9bf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Amy</a:t>
            </a:r>
            <a:endParaRPr/>
          </a:p>
        </p:txBody>
      </p:sp>
      <p:sp>
        <p:nvSpPr>
          <p:cNvPr id="285" name="Google Shape;285;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2"/>
        <p:cNvGrpSpPr/>
        <p:nvPr/>
      </p:nvGrpSpPr>
      <p:grpSpPr>
        <a:xfrm>
          <a:off x="0" y="0"/>
          <a:ext cx="0" cy="0"/>
          <a:chOff x="0" y="0"/>
          <a:chExt cx="0" cy="0"/>
        </a:xfrm>
      </p:grpSpPr>
      <p:sp>
        <p:nvSpPr>
          <p:cNvPr id="73" name="Google Shape;73;p4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4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4"/>
        <p:cNvGrpSpPr/>
        <p:nvPr/>
      </p:nvGrpSpPr>
      <p:grpSpPr>
        <a:xfrm>
          <a:off x="0" y="0"/>
          <a:ext cx="0" cy="0"/>
          <a:chOff x="0" y="0"/>
          <a:chExt cx="0" cy="0"/>
        </a:xfrm>
      </p:grpSpPr>
      <p:sp>
        <p:nvSpPr>
          <p:cNvPr id="85" name="Google Shape;85;g5990f58383_0_9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g5990f58383_0_90"/>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g5990f58383_0_9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g5990f58383_0_9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g5990f58383_0_9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0"/>
        <p:cNvGrpSpPr/>
        <p:nvPr/>
      </p:nvGrpSpPr>
      <p:grpSpPr>
        <a:xfrm>
          <a:off x="0" y="0"/>
          <a:ext cx="0" cy="0"/>
          <a:chOff x="0" y="0"/>
          <a:chExt cx="0" cy="0"/>
        </a:xfrm>
      </p:grpSpPr>
      <p:sp>
        <p:nvSpPr>
          <p:cNvPr id="91" name="Google Shape;91;g5990f58383_0_9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g5990f58383_0_9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g5990f58383_0_9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4"/>
        <p:cNvGrpSpPr/>
        <p:nvPr/>
      </p:nvGrpSpPr>
      <p:grpSpPr>
        <a:xfrm>
          <a:off x="0" y="0"/>
          <a:ext cx="0" cy="0"/>
          <a:chOff x="0" y="0"/>
          <a:chExt cx="0" cy="0"/>
        </a:xfrm>
      </p:grpSpPr>
      <p:sp>
        <p:nvSpPr>
          <p:cNvPr id="95" name="Google Shape;95;g5990f58383_0_100"/>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g5990f58383_0_100"/>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97" name="Google Shape;97;g5990f58383_0_10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g5990f58383_0_10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g5990f58383_0_10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0"/>
        <p:cNvGrpSpPr/>
        <p:nvPr/>
      </p:nvGrpSpPr>
      <p:grpSpPr>
        <a:xfrm>
          <a:off x="0" y="0"/>
          <a:ext cx="0" cy="0"/>
          <a:chOff x="0" y="0"/>
          <a:chExt cx="0" cy="0"/>
        </a:xfrm>
      </p:grpSpPr>
      <p:sp>
        <p:nvSpPr>
          <p:cNvPr id="101" name="Google Shape;101;g5990f58383_0_10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g5990f58383_0_106"/>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g5990f58383_0_106"/>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 name="Google Shape;104;g5990f58383_0_10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g5990f58383_0_10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g5990f58383_0_10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07"/>
        <p:cNvGrpSpPr/>
        <p:nvPr/>
      </p:nvGrpSpPr>
      <p:grpSpPr>
        <a:xfrm>
          <a:off x="0" y="0"/>
          <a:ext cx="0" cy="0"/>
          <a:chOff x="0" y="0"/>
          <a:chExt cx="0" cy="0"/>
        </a:xfrm>
      </p:grpSpPr>
      <p:sp>
        <p:nvSpPr>
          <p:cNvPr id="108" name="Google Shape;108;g5990f58383_0_113"/>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g5990f58383_0_113"/>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0" name="Google Shape;110;g5990f58383_0_113"/>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 name="Google Shape;111;g5990f58383_0_113"/>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2" name="Google Shape;112;g5990f58383_0_113"/>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3" name="Google Shape;113;g5990f58383_0_11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g5990f58383_0_11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g5990f58383_0_1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6"/>
        <p:cNvGrpSpPr/>
        <p:nvPr/>
      </p:nvGrpSpPr>
      <p:grpSpPr>
        <a:xfrm>
          <a:off x="0" y="0"/>
          <a:ext cx="0" cy="0"/>
          <a:chOff x="0" y="0"/>
          <a:chExt cx="0" cy="0"/>
        </a:xfrm>
      </p:grpSpPr>
      <p:sp>
        <p:nvSpPr>
          <p:cNvPr id="117" name="Google Shape;117;g5990f58383_0_12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g5990f58383_0_12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g5990f58383_0_12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g5990f58383_0_12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1"/>
        <p:cNvGrpSpPr/>
        <p:nvPr/>
      </p:nvGrpSpPr>
      <p:grpSpPr>
        <a:xfrm>
          <a:off x="0" y="0"/>
          <a:ext cx="0" cy="0"/>
          <a:chOff x="0" y="0"/>
          <a:chExt cx="0" cy="0"/>
        </a:xfrm>
      </p:grpSpPr>
      <p:sp>
        <p:nvSpPr>
          <p:cNvPr id="122" name="Google Shape;122;g5990f58383_0_127"/>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g5990f58383_0_127"/>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24" name="Google Shape;124;g5990f58383_0_127"/>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25" name="Google Shape;125;g5990f58383_0_12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g5990f58383_0_12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g5990f58383_0_12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8"/>
        <p:cNvGrpSpPr/>
        <p:nvPr/>
      </p:nvGrpSpPr>
      <p:grpSpPr>
        <a:xfrm>
          <a:off x="0" y="0"/>
          <a:ext cx="0" cy="0"/>
          <a:chOff x="0" y="0"/>
          <a:chExt cx="0" cy="0"/>
        </a:xfrm>
      </p:grpSpPr>
      <p:sp>
        <p:nvSpPr>
          <p:cNvPr id="129" name="Google Shape;129;g5990f58383_0_134"/>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g5990f58383_0_134"/>
          <p:cNvSpPr>
            <a:spLocks noGrp="1"/>
          </p:cNvSpPr>
          <p:nvPr>
            <p:ph type="pic" idx="2"/>
          </p:nvPr>
        </p:nvSpPr>
        <p:spPr>
          <a:xfrm>
            <a:off x="5183188" y="987425"/>
            <a:ext cx="6172200" cy="48735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31" name="Google Shape;131;g5990f58383_0_134"/>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32" name="Google Shape;132;g5990f58383_0_13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g5990f58383_0_13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g5990f58383_0_13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5"/>
        <p:cNvGrpSpPr/>
        <p:nvPr/>
      </p:nvGrpSpPr>
      <p:grpSpPr>
        <a:xfrm>
          <a:off x="0" y="0"/>
          <a:ext cx="0" cy="0"/>
          <a:chOff x="0" y="0"/>
          <a:chExt cx="0" cy="0"/>
        </a:xfrm>
      </p:grpSpPr>
      <p:sp>
        <p:nvSpPr>
          <p:cNvPr id="136" name="Google Shape;136;g5990f58383_0_14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g5990f58383_0_141"/>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g5990f58383_0_14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g5990f58383_0_14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g5990f58383_0_14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Google Shape;22;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1"/>
        <p:cNvGrpSpPr/>
        <p:nvPr/>
      </p:nvGrpSpPr>
      <p:grpSpPr>
        <a:xfrm>
          <a:off x="0" y="0"/>
          <a:ext cx="0" cy="0"/>
          <a:chOff x="0" y="0"/>
          <a:chExt cx="0" cy="0"/>
        </a:xfrm>
      </p:grpSpPr>
      <p:sp>
        <p:nvSpPr>
          <p:cNvPr id="142" name="Google Shape;142;g5990f58383_0_147"/>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g5990f58383_0_147"/>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4" name="Google Shape;144;g5990f58383_0_14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g5990f58383_0_14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g5990f58383_0_14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3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3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8" name="Google Shape;28;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3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8"/>
        <p:cNvGrpSpPr/>
        <p:nvPr/>
      </p:nvGrpSpPr>
      <p:grpSpPr>
        <a:xfrm>
          <a:off x="0" y="0"/>
          <a:ext cx="0" cy="0"/>
          <a:chOff x="0" y="0"/>
          <a:chExt cx="0" cy="0"/>
        </a:xfrm>
      </p:grpSpPr>
      <p:sp>
        <p:nvSpPr>
          <p:cNvPr id="39" name="Google Shape;39;p3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3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3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3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3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2"/>
        <p:cNvGrpSpPr/>
        <p:nvPr/>
      </p:nvGrpSpPr>
      <p:grpSpPr>
        <a:xfrm>
          <a:off x="0" y="0"/>
          <a:ext cx="0" cy="0"/>
          <a:chOff x="0" y="0"/>
          <a:chExt cx="0" cy="0"/>
        </a:xfrm>
      </p:grpSpPr>
      <p:sp>
        <p:nvSpPr>
          <p:cNvPr id="53" name="Google Shape;53;p4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4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5" name="Google Shape;55;p4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6" name="Google Shape;56;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9"/>
        <p:cNvGrpSpPr/>
        <p:nvPr/>
      </p:nvGrpSpPr>
      <p:grpSpPr>
        <a:xfrm>
          <a:off x="0" y="0"/>
          <a:ext cx="0" cy="0"/>
          <a:chOff x="0" y="0"/>
          <a:chExt cx="0" cy="0"/>
        </a:xfrm>
      </p:grpSpPr>
      <p:sp>
        <p:nvSpPr>
          <p:cNvPr id="60" name="Google Shape;60;p4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42"/>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2" name="Google Shape;62;p4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6"/>
        <p:cNvGrpSpPr/>
        <p:nvPr/>
      </p:nvGrpSpPr>
      <p:grpSpPr>
        <a:xfrm>
          <a:off x="0" y="0"/>
          <a:ext cx="0" cy="0"/>
          <a:chOff x="0" y="0"/>
          <a:chExt cx="0" cy="0"/>
        </a:xfrm>
      </p:grpSpPr>
      <p:sp>
        <p:nvSpPr>
          <p:cNvPr id="67" name="Google Shape;67;p4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4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Google Shape;79;g5990f58383_0_8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0" name="Google Shape;80;g5990f58383_0_84"/>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1" name="Google Shape;81;g5990f58383_0_8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g5990f58383_0_8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3" name="Google Shape;83;g5990f58383_0_8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hyperlink" Target="mailto:info@transalytics.com"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mt="47000"/>
          </a:blip>
          <a:stretch>
            <a:fillRect/>
          </a:stretch>
        </a:blipFill>
        <a:effectLst/>
      </p:bgPr>
    </p:bg>
    <p:spTree>
      <p:nvGrpSpPr>
        <p:cNvPr id="1" name="Shape 151"/>
        <p:cNvGrpSpPr/>
        <p:nvPr/>
      </p:nvGrpSpPr>
      <p:grpSpPr>
        <a:xfrm>
          <a:off x="0" y="0"/>
          <a:ext cx="0" cy="0"/>
          <a:chOff x="0" y="0"/>
          <a:chExt cx="0" cy="0"/>
        </a:xfrm>
      </p:grpSpPr>
      <p:sp>
        <p:nvSpPr>
          <p:cNvPr id="152" name="Google Shape;152;p19"/>
          <p:cNvSpPr/>
          <p:nvPr/>
        </p:nvSpPr>
        <p:spPr>
          <a:xfrm>
            <a:off x="0" y="2627586"/>
            <a:ext cx="12192000" cy="2039007"/>
          </a:xfrm>
          <a:prstGeom prst="snip2DiagRect">
            <a:avLst>
              <a:gd name="adj1" fmla="val 0"/>
              <a:gd name="adj2" fmla="val 16667"/>
            </a:avLst>
          </a:prstGeom>
          <a:solidFill>
            <a:srgbClr val="548135">
              <a:alpha val="6392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548135"/>
              </a:solidFill>
              <a:latin typeface="Calibri"/>
              <a:ea typeface="Calibri"/>
              <a:cs typeface="Calibri"/>
              <a:sym typeface="Calibri"/>
            </a:endParaRPr>
          </a:p>
        </p:txBody>
      </p:sp>
      <p:sp>
        <p:nvSpPr>
          <p:cNvPr id="153" name="Google Shape;153;p19"/>
          <p:cNvSpPr txBox="1">
            <a:spLocks noGrp="1"/>
          </p:cNvSpPr>
          <p:nvPr>
            <p:ph type="title"/>
          </p:nvPr>
        </p:nvSpPr>
        <p:spPr>
          <a:xfrm>
            <a:off x="1384917" y="2316615"/>
            <a:ext cx="9179723" cy="2660947"/>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3200"/>
              <a:buFont typeface="Bodoni"/>
              <a:buNone/>
            </a:pPr>
            <a:r>
              <a:rPr lang="en-US" sz="3200" b="1" dirty="0">
                <a:solidFill>
                  <a:schemeClr val="lt1"/>
                </a:solidFill>
                <a:latin typeface="Bodoni MT" panose="02070603080606020203" pitchFamily="18" charset="0"/>
                <a:ea typeface="Bodoni"/>
                <a:cs typeface="Bodoni"/>
                <a:sym typeface="Bodoni"/>
              </a:rPr>
              <a:t>NO EMPTY SEATS ON YOUR FLEET</a:t>
            </a:r>
            <a:br>
              <a:rPr lang="en-US" sz="3200" b="1" dirty="0">
                <a:solidFill>
                  <a:schemeClr val="lt1"/>
                </a:solidFill>
                <a:latin typeface="Bodoni MT" panose="02070603080606020203" pitchFamily="18" charset="0"/>
                <a:ea typeface="Bodoni"/>
                <a:cs typeface="Bodoni"/>
                <a:sym typeface="Bodoni"/>
              </a:rPr>
            </a:br>
            <a:br>
              <a:rPr lang="en-US" sz="3200" b="1" dirty="0">
                <a:solidFill>
                  <a:schemeClr val="lt1"/>
                </a:solidFill>
                <a:latin typeface="Bodoni MT" panose="02070603080606020203" pitchFamily="18" charset="0"/>
                <a:ea typeface="Bodoni"/>
                <a:cs typeface="Bodoni"/>
                <a:sym typeface="Bodoni"/>
              </a:rPr>
            </a:br>
            <a:r>
              <a:rPr lang="en-US" sz="3200" b="1" dirty="0">
                <a:solidFill>
                  <a:schemeClr val="lt1"/>
                </a:solidFill>
                <a:latin typeface="Bodoni MT" panose="02070603080606020203" pitchFamily="18" charset="0"/>
                <a:ea typeface="Bodoni"/>
                <a:cs typeface="Bodoni"/>
                <a:sym typeface="Bodoni"/>
              </a:rPr>
              <a:t>Strategic Solutions to Commercial Driver Recruitment and Retention</a:t>
            </a:r>
            <a:endParaRPr dirty="0">
              <a:solidFill>
                <a:schemeClr val="lt1"/>
              </a:solidFill>
              <a:latin typeface="Bodoni MT" panose="02070603080606020203" pitchFamily="18" charset="0"/>
              <a:ea typeface="Bodoni"/>
              <a:cs typeface="Bodoni"/>
              <a:sym typeface="Bodoni"/>
            </a:endParaRPr>
          </a:p>
        </p:txBody>
      </p:sp>
      <p:pic>
        <p:nvPicPr>
          <p:cNvPr id="154" name="Google Shape;154;p19"/>
          <p:cNvPicPr preferRelativeResize="0"/>
          <p:nvPr/>
        </p:nvPicPr>
        <p:blipFill rotWithShape="1">
          <a:blip r:embed="rId4">
            <a:alphaModFix/>
          </a:blip>
          <a:srcRect b="9600"/>
          <a:stretch/>
        </p:blipFill>
        <p:spPr>
          <a:xfrm>
            <a:off x="7962900" y="0"/>
            <a:ext cx="4229100" cy="826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b="1">
                <a:latin typeface="Bodoni MT" panose="02070603080606020203" pitchFamily="18" charset="0"/>
                <a:ea typeface="Bodoni"/>
                <a:cs typeface="Bodoni"/>
                <a:sym typeface="Bodoni"/>
              </a:rPr>
              <a:t>The FightingChirish Advantage</a:t>
            </a:r>
            <a:endParaRPr b="1">
              <a:latin typeface="Bodoni MT" panose="02070603080606020203" pitchFamily="18" charset="0"/>
              <a:ea typeface="Bodoni"/>
              <a:cs typeface="Bodoni"/>
              <a:sym typeface="Bodoni"/>
            </a:endParaRPr>
          </a:p>
        </p:txBody>
      </p:sp>
      <p:sp>
        <p:nvSpPr>
          <p:cNvPr id="300" name="Google Shape;300;p27"/>
          <p:cNvSpPr/>
          <p:nvPr/>
        </p:nvSpPr>
        <p:spPr>
          <a:xfrm>
            <a:off x="10995" y="-17286"/>
            <a:ext cx="12192000" cy="1690688"/>
          </a:xfrm>
          <a:prstGeom prst="rect">
            <a:avLst/>
          </a:prstGeom>
          <a:solidFill>
            <a:srgbClr val="54813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Bodoni MT" panose="02070603080606020203" pitchFamily="18" charset="0"/>
              <a:ea typeface="Calibri"/>
              <a:cs typeface="Calibri"/>
              <a:sym typeface="Calibri"/>
            </a:endParaRPr>
          </a:p>
        </p:txBody>
      </p:sp>
      <p:sp>
        <p:nvSpPr>
          <p:cNvPr id="301" name="Google Shape;301;p27"/>
          <p:cNvSpPr txBox="1"/>
          <p:nvPr/>
        </p:nvSpPr>
        <p:spPr>
          <a:xfrm>
            <a:off x="990600" y="377511"/>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Calibri"/>
              <a:buNone/>
            </a:pPr>
            <a:r>
              <a:rPr lang="en-US" sz="4400" b="0" i="0" u="none" strike="noStrike" cap="none" dirty="0">
                <a:solidFill>
                  <a:schemeClr val="lt1"/>
                </a:solidFill>
                <a:latin typeface="Bodoni MT" panose="02070603080606020203" pitchFamily="18" charset="0"/>
                <a:ea typeface="Bodoni"/>
                <a:cs typeface="Bodoni"/>
                <a:sym typeface="Bodoni"/>
              </a:rPr>
              <a:t>OBJECTIVES </a:t>
            </a:r>
            <a:endParaRPr sz="4400" b="0" i="0" u="none" strike="noStrike" cap="none" dirty="0">
              <a:solidFill>
                <a:schemeClr val="dk1"/>
              </a:solidFill>
              <a:latin typeface="Bodoni MT" panose="02070603080606020203" pitchFamily="18" charset="0"/>
              <a:ea typeface="Bodoni"/>
              <a:cs typeface="Bodoni"/>
              <a:sym typeface="Bodoni"/>
            </a:endParaRPr>
          </a:p>
        </p:txBody>
      </p:sp>
      <p:sp>
        <p:nvSpPr>
          <p:cNvPr id="302" name="Google Shape;302;p27"/>
          <p:cNvSpPr txBox="1"/>
          <p:nvPr/>
        </p:nvSpPr>
        <p:spPr>
          <a:xfrm>
            <a:off x="8245266" y="4486738"/>
            <a:ext cx="2926825" cy="1077178"/>
          </a:xfrm>
          <a:prstGeom prst="rect">
            <a:avLst/>
          </a:prstGeom>
          <a:solidFill>
            <a:srgbClr val="FBE4D4"/>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385623"/>
                </a:solidFill>
                <a:latin typeface="Bodoni MT" panose="02070603080606020203" pitchFamily="18" charset="0"/>
                <a:ea typeface="Bodoni"/>
                <a:cs typeface="Bodoni"/>
                <a:sym typeface="Bodoni"/>
              </a:rPr>
              <a:t>Continued Growth</a:t>
            </a:r>
            <a:endParaRPr sz="6000" b="1" i="0" u="none" strike="noStrike" cap="none">
              <a:solidFill>
                <a:srgbClr val="385623"/>
              </a:solidFill>
              <a:latin typeface="Bodoni MT" panose="02070603080606020203" pitchFamily="18" charset="0"/>
              <a:ea typeface="Bodoni"/>
              <a:cs typeface="Bodoni"/>
              <a:sym typeface="Bodoni"/>
            </a:endParaRPr>
          </a:p>
        </p:txBody>
      </p:sp>
      <p:sp>
        <p:nvSpPr>
          <p:cNvPr id="303" name="Google Shape;303;p27"/>
          <p:cNvSpPr txBox="1"/>
          <p:nvPr/>
        </p:nvSpPr>
        <p:spPr>
          <a:xfrm>
            <a:off x="4541733" y="4479945"/>
            <a:ext cx="2926825" cy="1077178"/>
          </a:xfrm>
          <a:prstGeom prst="rect">
            <a:avLst/>
          </a:prstGeom>
          <a:solidFill>
            <a:srgbClr val="FBE4D4"/>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385623"/>
                </a:solidFill>
                <a:latin typeface="Bodoni MT" panose="02070603080606020203" pitchFamily="18" charset="0"/>
                <a:ea typeface="Bodoni"/>
                <a:cs typeface="Bodoni"/>
                <a:sym typeface="Bodoni"/>
              </a:rPr>
              <a:t>Happier Employees</a:t>
            </a:r>
            <a:endParaRPr sz="1400" b="0" i="0" u="none" strike="noStrike" cap="none">
              <a:solidFill>
                <a:srgbClr val="000000"/>
              </a:solidFill>
              <a:latin typeface="Bodoni MT" panose="02070603080606020203" pitchFamily="18" charset="0"/>
              <a:ea typeface="Bodoni"/>
              <a:cs typeface="Bodoni"/>
              <a:sym typeface="Bodoni"/>
            </a:endParaRPr>
          </a:p>
        </p:txBody>
      </p:sp>
      <p:sp>
        <p:nvSpPr>
          <p:cNvPr id="304" name="Google Shape;304;p27"/>
          <p:cNvSpPr txBox="1"/>
          <p:nvPr/>
        </p:nvSpPr>
        <p:spPr>
          <a:xfrm>
            <a:off x="838200" y="4515018"/>
            <a:ext cx="2926825" cy="1077178"/>
          </a:xfrm>
          <a:prstGeom prst="rect">
            <a:avLst/>
          </a:prstGeom>
          <a:solidFill>
            <a:srgbClr val="FBE4D4"/>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385623"/>
                </a:solidFill>
                <a:latin typeface="Bodoni MT" panose="02070603080606020203" pitchFamily="18" charset="0"/>
                <a:ea typeface="Bodoni"/>
                <a:cs typeface="Bodoni"/>
                <a:sym typeface="Bodoni"/>
              </a:rPr>
              <a:t>Higher Profit Margins</a:t>
            </a:r>
            <a:endParaRPr sz="1400" b="0" i="0" u="none" strike="noStrike" cap="none">
              <a:solidFill>
                <a:srgbClr val="000000"/>
              </a:solidFill>
              <a:latin typeface="Bodoni MT" panose="02070603080606020203" pitchFamily="18" charset="0"/>
              <a:ea typeface="Bodoni"/>
              <a:cs typeface="Bodoni"/>
              <a:sym typeface="Bodoni"/>
            </a:endParaRPr>
          </a:p>
        </p:txBody>
      </p:sp>
      <p:pic>
        <p:nvPicPr>
          <p:cNvPr id="305" name="Google Shape;305;p27" descr="Angel face with no fill"/>
          <p:cNvPicPr preferRelativeResize="0"/>
          <p:nvPr/>
        </p:nvPicPr>
        <p:blipFill rotWithShape="1">
          <a:blip r:embed="rId3">
            <a:alphaModFix/>
          </a:blip>
          <a:srcRect/>
          <a:stretch/>
        </p:blipFill>
        <p:spPr>
          <a:xfrm>
            <a:off x="5223333" y="2717267"/>
            <a:ext cx="1563624" cy="1563624"/>
          </a:xfrm>
          <a:prstGeom prst="rect">
            <a:avLst/>
          </a:prstGeom>
          <a:noFill/>
          <a:ln>
            <a:noFill/>
          </a:ln>
        </p:spPr>
      </p:pic>
      <p:pic>
        <p:nvPicPr>
          <p:cNvPr id="306" name="Google Shape;306;p27" descr="Business Growth"/>
          <p:cNvPicPr preferRelativeResize="0"/>
          <p:nvPr/>
        </p:nvPicPr>
        <p:blipFill rotWithShape="1">
          <a:blip r:embed="rId4">
            <a:alphaModFix/>
          </a:blip>
          <a:srcRect/>
          <a:stretch/>
        </p:blipFill>
        <p:spPr>
          <a:xfrm>
            <a:off x="8926866" y="2637752"/>
            <a:ext cx="1563624" cy="1563624"/>
          </a:xfrm>
          <a:prstGeom prst="rect">
            <a:avLst/>
          </a:prstGeom>
          <a:noFill/>
          <a:ln>
            <a:noFill/>
          </a:ln>
        </p:spPr>
      </p:pic>
      <p:pic>
        <p:nvPicPr>
          <p:cNvPr id="307" name="Google Shape;307;p27" descr="Dollar"/>
          <p:cNvPicPr preferRelativeResize="0"/>
          <p:nvPr/>
        </p:nvPicPr>
        <p:blipFill rotWithShape="1">
          <a:blip r:embed="rId5">
            <a:alphaModFix/>
          </a:blip>
          <a:srcRect/>
          <a:stretch/>
        </p:blipFill>
        <p:spPr>
          <a:xfrm>
            <a:off x="1519800" y="2717267"/>
            <a:ext cx="1563624" cy="15636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2"/>
          <p:cNvSpPr txBox="1">
            <a:spLocks noGrp="1"/>
          </p:cNvSpPr>
          <p:nvPr>
            <p:ph type="title"/>
          </p:nvPr>
        </p:nvSpPr>
        <p:spPr>
          <a:xfrm>
            <a:off x="838200" y="84476"/>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latin typeface="Bodoni MT" panose="02070603080606020203" pitchFamily="18" charset="0"/>
                <a:ea typeface="Bodoni"/>
                <a:cs typeface="Bodoni"/>
                <a:sym typeface="Bodoni"/>
              </a:rPr>
              <a:t>What sets us apart?</a:t>
            </a:r>
            <a:br>
              <a:rPr lang="en-US">
                <a:latin typeface="Bodoni MT" panose="02070603080606020203" pitchFamily="18" charset="0"/>
                <a:ea typeface="Bodoni"/>
                <a:cs typeface="Bodoni"/>
                <a:sym typeface="Bodoni"/>
              </a:rPr>
            </a:br>
            <a:r>
              <a:rPr lang="en-US" sz="2400">
                <a:latin typeface="Bodoni MT" panose="02070603080606020203" pitchFamily="18" charset="0"/>
                <a:ea typeface="Bodoni"/>
                <a:cs typeface="Bodoni"/>
                <a:sym typeface="Bodoni"/>
              </a:rPr>
              <a:t>(our special sauce)</a:t>
            </a:r>
            <a:endParaRPr>
              <a:latin typeface="Bodoni MT" panose="02070603080606020203" pitchFamily="18" charset="0"/>
              <a:ea typeface="Bodoni"/>
              <a:cs typeface="Bodoni"/>
              <a:sym typeface="Bodoni"/>
            </a:endParaRPr>
          </a:p>
        </p:txBody>
      </p:sp>
      <p:sp>
        <p:nvSpPr>
          <p:cNvPr id="314" name="Google Shape;314;p32"/>
          <p:cNvSpPr/>
          <p:nvPr/>
        </p:nvSpPr>
        <p:spPr>
          <a:xfrm>
            <a:off x="10995" y="-17286"/>
            <a:ext cx="12192000" cy="1690688"/>
          </a:xfrm>
          <a:prstGeom prst="rect">
            <a:avLst/>
          </a:prstGeom>
          <a:solidFill>
            <a:srgbClr val="54813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Bodoni MT" panose="02070603080606020203" pitchFamily="18" charset="0"/>
              <a:ea typeface="Calibri"/>
              <a:cs typeface="Calibri"/>
              <a:sym typeface="Calibri"/>
            </a:endParaRPr>
          </a:p>
        </p:txBody>
      </p:sp>
      <p:sp>
        <p:nvSpPr>
          <p:cNvPr id="315" name="Google Shape;315;p32"/>
          <p:cNvSpPr txBox="1"/>
          <p:nvPr/>
        </p:nvSpPr>
        <p:spPr>
          <a:xfrm>
            <a:off x="990600" y="349231"/>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Calibri"/>
              <a:buNone/>
            </a:pPr>
            <a:r>
              <a:rPr lang="en-US" sz="4400" b="0" i="0" u="none" strike="noStrike" cap="none">
                <a:solidFill>
                  <a:schemeClr val="lt1"/>
                </a:solidFill>
                <a:latin typeface="Bodoni MT" panose="02070603080606020203" pitchFamily="18" charset="0"/>
                <a:ea typeface="Bodoni"/>
                <a:cs typeface="Bodoni"/>
                <a:sym typeface="Bodoni"/>
              </a:rPr>
              <a:t>STRATEGIC APPROACH</a:t>
            </a:r>
            <a:endParaRPr sz="1400" b="0" i="0" u="none" strike="noStrike" cap="none">
              <a:solidFill>
                <a:srgbClr val="000000"/>
              </a:solidFill>
              <a:latin typeface="Bodoni MT" panose="02070603080606020203" pitchFamily="18" charset="0"/>
              <a:sym typeface="Arial"/>
            </a:endParaRPr>
          </a:p>
        </p:txBody>
      </p:sp>
      <p:grpSp>
        <p:nvGrpSpPr>
          <p:cNvPr id="316" name="Google Shape;316;p32"/>
          <p:cNvGrpSpPr/>
          <p:nvPr/>
        </p:nvGrpSpPr>
        <p:grpSpPr>
          <a:xfrm>
            <a:off x="3303416" y="1691010"/>
            <a:ext cx="5585166" cy="5416218"/>
            <a:chOff x="1271416" y="385"/>
            <a:chExt cx="5585166" cy="5416218"/>
          </a:xfrm>
        </p:grpSpPr>
        <p:sp>
          <p:nvSpPr>
            <p:cNvPr id="317" name="Google Shape;317;p32"/>
            <p:cNvSpPr/>
            <p:nvPr/>
          </p:nvSpPr>
          <p:spPr>
            <a:xfrm>
              <a:off x="4704665" y="39140"/>
              <a:ext cx="1341437" cy="1341437"/>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odoni MT" panose="02070603080606020203" pitchFamily="18" charset="0"/>
                <a:sym typeface="Arial"/>
              </a:endParaRPr>
            </a:p>
          </p:txBody>
        </p:sp>
        <p:sp>
          <p:nvSpPr>
            <p:cNvPr id="318" name="Google Shape;318;p32"/>
            <p:cNvSpPr txBox="1"/>
            <p:nvPr/>
          </p:nvSpPr>
          <p:spPr>
            <a:xfrm>
              <a:off x="4704665" y="39140"/>
              <a:ext cx="1341437" cy="1341437"/>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rgbClr val="000000"/>
                </a:buClr>
                <a:buSzPts val="2100"/>
                <a:buFont typeface="Arial"/>
                <a:buNone/>
              </a:pPr>
              <a:r>
                <a:rPr lang="en-US" sz="2100" b="0" i="0" u="none" strike="noStrike" cap="none" dirty="0">
                  <a:solidFill>
                    <a:srgbClr val="000000"/>
                  </a:solidFill>
                  <a:latin typeface="Bodoni MT" panose="02070603080606020203" pitchFamily="18" charset="0"/>
                  <a:ea typeface="Bodoni"/>
                  <a:cs typeface="Bodoni"/>
                  <a:sym typeface="Bodoni"/>
                </a:rPr>
                <a:t>Data Collection</a:t>
              </a:r>
              <a:endParaRPr sz="1400" b="0" i="0" u="none" strike="noStrike" cap="none" dirty="0">
                <a:solidFill>
                  <a:srgbClr val="000000"/>
                </a:solidFill>
                <a:latin typeface="Bodoni MT" panose="02070603080606020203" pitchFamily="18" charset="0"/>
                <a:sym typeface="Arial"/>
              </a:endParaRPr>
            </a:p>
          </p:txBody>
        </p:sp>
        <p:sp>
          <p:nvSpPr>
            <p:cNvPr id="319" name="Google Shape;319;p32"/>
            <p:cNvSpPr/>
            <p:nvPr/>
          </p:nvSpPr>
          <p:spPr>
            <a:xfrm>
              <a:off x="1549560" y="385"/>
              <a:ext cx="5028878" cy="5028878"/>
            </a:xfrm>
            <a:custGeom>
              <a:avLst/>
              <a:gdLst/>
              <a:ahLst/>
              <a:cxnLst/>
              <a:rect l="l" t="t" r="r" b="b"/>
              <a:pathLst>
                <a:path w="120000" h="120000" extrusionOk="0">
                  <a:moveTo>
                    <a:pt x="108085" y="31612"/>
                  </a:moveTo>
                  <a:lnTo>
                    <a:pt x="108085" y="31612"/>
                  </a:lnTo>
                  <a:cubicBezTo>
                    <a:pt x="112356" y="38846"/>
                    <a:pt x="114940" y="46951"/>
                    <a:pt x="115643" y="55322"/>
                  </a:cubicBezTo>
                  <a:lnTo>
                    <a:pt x="119789" y="55357"/>
                  </a:lnTo>
                  <a:lnTo>
                    <a:pt x="112717" y="60442"/>
                  </a:lnTo>
                  <a:lnTo>
                    <a:pt x="105227" y="55235"/>
                  </a:lnTo>
                  <a:lnTo>
                    <a:pt x="109371" y="55269"/>
                  </a:lnTo>
                  <a:cubicBezTo>
                    <a:pt x="108678" y="48036"/>
                    <a:pt x="106404" y="41043"/>
                    <a:pt x="102710" y="34785"/>
                  </a:cubicBezTo>
                  <a:close/>
                </a:path>
              </a:pathLst>
            </a:custGeom>
            <a:solidFill>
              <a:srgbClr val="D66E29"/>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odoni MT" panose="02070603080606020203" pitchFamily="18" charset="0"/>
                <a:sym typeface="Arial"/>
              </a:endParaRPr>
            </a:p>
          </p:txBody>
        </p:sp>
        <p:sp>
          <p:nvSpPr>
            <p:cNvPr id="320" name="Google Shape;320;p32"/>
            <p:cNvSpPr/>
            <p:nvPr/>
          </p:nvSpPr>
          <p:spPr>
            <a:xfrm>
              <a:off x="5515145" y="2533541"/>
              <a:ext cx="1341437" cy="1341437"/>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odoni MT" panose="02070603080606020203" pitchFamily="18" charset="0"/>
                <a:sym typeface="Arial"/>
              </a:endParaRPr>
            </a:p>
          </p:txBody>
        </p:sp>
        <p:sp>
          <p:nvSpPr>
            <p:cNvPr id="321" name="Google Shape;321;p32"/>
            <p:cNvSpPr txBox="1"/>
            <p:nvPr/>
          </p:nvSpPr>
          <p:spPr>
            <a:xfrm>
              <a:off x="5515145" y="2533541"/>
              <a:ext cx="1341437" cy="1341437"/>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rgbClr val="000000"/>
                </a:buClr>
                <a:buSzPts val="2100"/>
                <a:buFont typeface="Arial"/>
                <a:buNone/>
              </a:pPr>
              <a:r>
                <a:rPr lang="en-US" sz="2100" b="0" i="0" u="none" strike="noStrike" cap="none">
                  <a:solidFill>
                    <a:srgbClr val="000000"/>
                  </a:solidFill>
                  <a:latin typeface="Bodoni MT" panose="02070603080606020203" pitchFamily="18" charset="0"/>
                  <a:ea typeface="Bodoni"/>
                  <a:cs typeface="Bodoni"/>
                  <a:sym typeface="Bodoni"/>
                </a:rPr>
                <a:t>Key Factors</a:t>
              </a:r>
              <a:endParaRPr sz="1400" b="0" i="0" u="none" strike="noStrike" cap="none">
                <a:solidFill>
                  <a:srgbClr val="000000"/>
                </a:solidFill>
                <a:latin typeface="Bodoni MT" panose="02070603080606020203" pitchFamily="18" charset="0"/>
                <a:sym typeface="Arial"/>
              </a:endParaRPr>
            </a:p>
          </p:txBody>
        </p:sp>
        <p:sp>
          <p:nvSpPr>
            <p:cNvPr id="322" name="Google Shape;322;p32"/>
            <p:cNvSpPr/>
            <p:nvPr/>
          </p:nvSpPr>
          <p:spPr>
            <a:xfrm>
              <a:off x="1549560" y="385"/>
              <a:ext cx="5028878" cy="5028878"/>
            </a:xfrm>
            <a:custGeom>
              <a:avLst/>
              <a:gdLst/>
              <a:ahLst/>
              <a:cxnLst/>
              <a:rect l="l" t="t" r="r" b="b"/>
              <a:pathLst>
                <a:path w="120000" h="120000" extrusionOk="0">
                  <a:moveTo>
                    <a:pt x="104263" y="94042"/>
                  </a:moveTo>
                  <a:lnTo>
                    <a:pt x="104263" y="94042"/>
                  </a:lnTo>
                  <a:cubicBezTo>
                    <a:pt x="98357" y="101722"/>
                    <a:pt x="90554" y="107732"/>
                    <a:pt x="81622" y="111483"/>
                  </a:cubicBezTo>
                  <a:lnTo>
                    <a:pt x="82869" y="115438"/>
                  </a:lnTo>
                  <a:lnTo>
                    <a:pt x="75849" y="110280"/>
                  </a:lnTo>
                  <a:lnTo>
                    <a:pt x="78491" y="101548"/>
                  </a:lnTo>
                  <a:lnTo>
                    <a:pt x="79737" y="105501"/>
                  </a:lnTo>
                  <a:cubicBezTo>
                    <a:pt x="87451" y="102155"/>
                    <a:pt x="94188" y="96902"/>
                    <a:pt x="99314" y="90237"/>
                  </a:cubicBezTo>
                  <a:close/>
                </a:path>
              </a:pathLst>
            </a:custGeom>
            <a:solidFill>
              <a:srgbClr val="DE7D4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odoni MT" panose="02070603080606020203" pitchFamily="18" charset="0"/>
                <a:sym typeface="Arial"/>
              </a:endParaRPr>
            </a:p>
          </p:txBody>
        </p:sp>
        <p:sp>
          <p:nvSpPr>
            <p:cNvPr id="323" name="Google Shape;323;p32"/>
            <p:cNvSpPr/>
            <p:nvPr/>
          </p:nvSpPr>
          <p:spPr>
            <a:xfrm>
              <a:off x="3393281" y="4075166"/>
              <a:ext cx="1341437" cy="1341437"/>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odoni MT" panose="02070603080606020203" pitchFamily="18" charset="0"/>
                <a:sym typeface="Arial"/>
              </a:endParaRPr>
            </a:p>
          </p:txBody>
        </p:sp>
        <p:sp>
          <p:nvSpPr>
            <p:cNvPr id="324" name="Google Shape;324;p32"/>
            <p:cNvSpPr txBox="1"/>
            <p:nvPr/>
          </p:nvSpPr>
          <p:spPr>
            <a:xfrm>
              <a:off x="3393281" y="4075166"/>
              <a:ext cx="1341437" cy="1341437"/>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rgbClr val="000000"/>
                </a:buClr>
                <a:buSzPts val="2100"/>
                <a:buFont typeface="Arial"/>
                <a:buNone/>
              </a:pPr>
              <a:r>
                <a:rPr lang="en-US" sz="2100" b="0" i="0" u="none" strike="noStrike" cap="none">
                  <a:solidFill>
                    <a:srgbClr val="000000"/>
                  </a:solidFill>
                  <a:latin typeface="Bodoni MT" panose="02070603080606020203" pitchFamily="18" charset="0"/>
                  <a:ea typeface="Bodoni"/>
                  <a:cs typeface="Bodoni"/>
                  <a:sym typeface="Bodoni"/>
                </a:rPr>
                <a:t>Targeted Candidates</a:t>
              </a:r>
              <a:endParaRPr sz="2100" b="0" i="0" u="none" strike="noStrike" cap="none">
                <a:solidFill>
                  <a:srgbClr val="000000"/>
                </a:solidFill>
                <a:latin typeface="Bodoni MT" panose="02070603080606020203" pitchFamily="18" charset="0"/>
                <a:sym typeface="Arial"/>
              </a:endParaRPr>
            </a:p>
          </p:txBody>
        </p:sp>
        <p:sp>
          <p:nvSpPr>
            <p:cNvPr id="325" name="Google Shape;325;p32"/>
            <p:cNvSpPr/>
            <p:nvPr/>
          </p:nvSpPr>
          <p:spPr>
            <a:xfrm>
              <a:off x="1549560" y="385"/>
              <a:ext cx="5028878" cy="5028878"/>
            </a:xfrm>
            <a:custGeom>
              <a:avLst/>
              <a:gdLst/>
              <a:ahLst/>
              <a:cxnLst/>
              <a:rect l="l" t="t" r="r" b="b"/>
              <a:pathLst>
                <a:path w="120000" h="120000" extrusionOk="0">
                  <a:moveTo>
                    <a:pt x="43213" y="113257"/>
                  </a:moveTo>
                  <a:lnTo>
                    <a:pt x="43213" y="113257"/>
                  </a:lnTo>
                  <a:cubicBezTo>
                    <a:pt x="33973" y="110344"/>
                    <a:pt x="25651" y="105078"/>
                    <a:pt x="19062" y="97976"/>
                  </a:cubicBezTo>
                  <a:lnTo>
                    <a:pt x="15775" y="100503"/>
                  </a:lnTo>
                  <a:lnTo>
                    <a:pt x="18211" y="92140"/>
                  </a:lnTo>
                  <a:lnTo>
                    <a:pt x="27319" y="91625"/>
                  </a:lnTo>
                  <a:lnTo>
                    <a:pt x="24034" y="94152"/>
                  </a:lnTo>
                  <a:cubicBezTo>
                    <a:pt x="29824" y="100249"/>
                    <a:pt x="37070" y="104775"/>
                    <a:pt x="45090" y="107303"/>
                  </a:cubicBezTo>
                  <a:close/>
                </a:path>
              </a:pathLst>
            </a:custGeom>
            <a:solidFill>
              <a:srgbClr val="E58B5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odoni MT" panose="02070603080606020203" pitchFamily="18" charset="0"/>
                <a:sym typeface="Arial"/>
              </a:endParaRPr>
            </a:p>
          </p:txBody>
        </p:sp>
        <p:sp>
          <p:nvSpPr>
            <p:cNvPr id="326" name="Google Shape;326;p32"/>
            <p:cNvSpPr/>
            <p:nvPr/>
          </p:nvSpPr>
          <p:spPr>
            <a:xfrm>
              <a:off x="1271416" y="2533541"/>
              <a:ext cx="1341437" cy="1341437"/>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odoni MT" panose="02070603080606020203" pitchFamily="18" charset="0"/>
                <a:sym typeface="Arial"/>
              </a:endParaRPr>
            </a:p>
          </p:txBody>
        </p:sp>
        <p:sp>
          <p:nvSpPr>
            <p:cNvPr id="327" name="Google Shape;327;p32"/>
            <p:cNvSpPr txBox="1"/>
            <p:nvPr/>
          </p:nvSpPr>
          <p:spPr>
            <a:xfrm>
              <a:off x="1271416" y="2533541"/>
              <a:ext cx="1341437" cy="1341437"/>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rgbClr val="000000"/>
                </a:buClr>
                <a:buSzPts val="2100"/>
                <a:buFont typeface="Arial"/>
                <a:buNone/>
              </a:pPr>
              <a:r>
                <a:rPr lang="en-US" sz="2100" b="0" i="0" u="none" strike="noStrike" cap="none" dirty="0">
                  <a:solidFill>
                    <a:srgbClr val="000000"/>
                  </a:solidFill>
                  <a:latin typeface="Bodoni MT" panose="02070603080606020203" pitchFamily="18" charset="0"/>
                  <a:ea typeface="Bodoni"/>
                  <a:cs typeface="Bodoni"/>
                  <a:sym typeface="Bodoni"/>
                </a:rPr>
                <a:t>Marketing Tools</a:t>
              </a:r>
              <a:endParaRPr sz="1400" b="0" i="0" u="none" strike="noStrike" cap="none" dirty="0">
                <a:solidFill>
                  <a:srgbClr val="000000"/>
                </a:solidFill>
                <a:latin typeface="Bodoni MT" panose="02070603080606020203" pitchFamily="18" charset="0"/>
                <a:sym typeface="Arial"/>
              </a:endParaRPr>
            </a:p>
          </p:txBody>
        </p:sp>
        <p:sp>
          <p:nvSpPr>
            <p:cNvPr id="328" name="Google Shape;328;p32"/>
            <p:cNvSpPr/>
            <p:nvPr/>
          </p:nvSpPr>
          <p:spPr>
            <a:xfrm>
              <a:off x="1549560" y="385"/>
              <a:ext cx="5028878" cy="5028878"/>
            </a:xfrm>
            <a:custGeom>
              <a:avLst/>
              <a:gdLst/>
              <a:ahLst/>
              <a:cxnLst/>
              <a:rect l="l" t="t" r="r" b="b"/>
              <a:pathLst>
                <a:path w="120000" h="120000" extrusionOk="0">
                  <a:moveTo>
                    <a:pt x="4162" y="60468"/>
                  </a:moveTo>
                  <a:lnTo>
                    <a:pt x="4162" y="60468"/>
                  </a:lnTo>
                  <a:cubicBezTo>
                    <a:pt x="4092" y="52068"/>
                    <a:pt x="5918" y="43760"/>
                    <a:pt x="9504" y="36163"/>
                  </a:cubicBezTo>
                  <a:lnTo>
                    <a:pt x="5934" y="34055"/>
                  </a:lnTo>
                  <a:lnTo>
                    <a:pt x="14603" y="33199"/>
                  </a:lnTo>
                  <a:lnTo>
                    <a:pt x="18474" y="41459"/>
                  </a:lnTo>
                  <a:lnTo>
                    <a:pt x="14905" y="39352"/>
                  </a:lnTo>
                  <a:lnTo>
                    <a:pt x="14905" y="39352"/>
                  </a:lnTo>
                  <a:cubicBezTo>
                    <a:pt x="11880" y="45959"/>
                    <a:pt x="10344" y="53150"/>
                    <a:pt x="10405" y="60416"/>
                  </a:cubicBezTo>
                  <a:close/>
                </a:path>
              </a:pathLst>
            </a:custGeom>
            <a:solidFill>
              <a:srgbClr val="EC9D7B"/>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odoni MT" panose="02070603080606020203" pitchFamily="18" charset="0"/>
                <a:sym typeface="Arial"/>
              </a:endParaRPr>
            </a:p>
          </p:txBody>
        </p:sp>
        <p:sp>
          <p:nvSpPr>
            <p:cNvPr id="329" name="Google Shape;329;p32"/>
            <p:cNvSpPr/>
            <p:nvPr/>
          </p:nvSpPr>
          <p:spPr>
            <a:xfrm>
              <a:off x="2081896" y="39140"/>
              <a:ext cx="1341437" cy="1341437"/>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odoni MT" panose="02070603080606020203" pitchFamily="18" charset="0"/>
                <a:sym typeface="Arial"/>
              </a:endParaRPr>
            </a:p>
          </p:txBody>
        </p:sp>
        <p:sp>
          <p:nvSpPr>
            <p:cNvPr id="330" name="Google Shape;330;p32"/>
            <p:cNvSpPr txBox="1"/>
            <p:nvPr/>
          </p:nvSpPr>
          <p:spPr>
            <a:xfrm>
              <a:off x="2081896" y="39140"/>
              <a:ext cx="1341437" cy="1341437"/>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rgbClr val="000000"/>
                </a:buClr>
                <a:buSzPts val="2100"/>
                <a:buFont typeface="Arial"/>
                <a:buNone/>
              </a:pPr>
              <a:r>
                <a:rPr lang="en-US" sz="2100" b="0" i="0" u="none" strike="noStrike" cap="none">
                  <a:solidFill>
                    <a:srgbClr val="000000"/>
                  </a:solidFill>
                  <a:latin typeface="Bodoni MT" panose="02070603080606020203" pitchFamily="18" charset="0"/>
                  <a:ea typeface="Bodoni"/>
                  <a:cs typeface="Bodoni"/>
                  <a:sym typeface="Bodoni"/>
                </a:rPr>
                <a:t>Workforce Growth</a:t>
              </a:r>
              <a:endParaRPr sz="1400" b="0" i="0" u="none" strike="noStrike" cap="none">
                <a:solidFill>
                  <a:srgbClr val="000000"/>
                </a:solidFill>
                <a:latin typeface="Bodoni MT" panose="02070603080606020203" pitchFamily="18" charset="0"/>
                <a:sym typeface="Arial"/>
              </a:endParaRPr>
            </a:p>
          </p:txBody>
        </p:sp>
        <p:sp>
          <p:nvSpPr>
            <p:cNvPr id="331" name="Google Shape;331;p32"/>
            <p:cNvSpPr/>
            <p:nvPr/>
          </p:nvSpPr>
          <p:spPr>
            <a:xfrm>
              <a:off x="1549560" y="385"/>
              <a:ext cx="5028878" cy="5028878"/>
            </a:xfrm>
            <a:custGeom>
              <a:avLst/>
              <a:gdLst/>
              <a:ahLst/>
              <a:cxnLst/>
              <a:rect l="l" t="t" r="r" b="b"/>
              <a:pathLst>
                <a:path w="120000" h="120000" extrusionOk="0">
                  <a:moveTo>
                    <a:pt x="43965" y="6512"/>
                  </a:moveTo>
                  <a:lnTo>
                    <a:pt x="43965" y="6512"/>
                  </a:lnTo>
                  <a:cubicBezTo>
                    <a:pt x="52750" y="3879"/>
                    <a:pt x="62048" y="3449"/>
                    <a:pt x="71039" y="5262"/>
                  </a:cubicBezTo>
                  <a:lnTo>
                    <a:pt x="72229" y="1291"/>
                  </a:lnTo>
                  <a:lnTo>
                    <a:pt x="75138" y="9502"/>
                  </a:lnTo>
                  <a:lnTo>
                    <a:pt x="68047" y="15241"/>
                  </a:lnTo>
                  <a:lnTo>
                    <a:pt x="69237" y="11271"/>
                  </a:lnTo>
                  <a:lnTo>
                    <a:pt x="69237" y="11271"/>
                  </a:lnTo>
                  <a:cubicBezTo>
                    <a:pt x="61426" y="9790"/>
                    <a:pt x="53373" y="10209"/>
                    <a:pt x="45758" y="12492"/>
                  </a:cubicBezTo>
                  <a:close/>
                </a:path>
              </a:pathLst>
            </a:custGeom>
            <a:solidFill>
              <a:srgbClr val="F1B098"/>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odoni MT" panose="02070603080606020203" pitchFamily="18" charset="0"/>
                <a:sym typeface="Arial"/>
              </a:endParaRPr>
            </a:p>
          </p:txBody>
        </p:sp>
      </p:grpSp>
      <p:pic>
        <p:nvPicPr>
          <p:cNvPr id="332" name="Google Shape;332;p32" descr="Handshake"/>
          <p:cNvPicPr preferRelativeResize="0"/>
          <p:nvPr/>
        </p:nvPicPr>
        <p:blipFill rotWithShape="1">
          <a:blip r:embed="rId3">
            <a:alphaModFix/>
          </a:blip>
          <a:srcRect/>
          <a:stretch/>
        </p:blipFill>
        <p:spPr>
          <a:xfrm>
            <a:off x="5142714" y="3260804"/>
            <a:ext cx="1906571" cy="190657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29"/>
          <p:cNvSpPr/>
          <p:nvPr/>
        </p:nvSpPr>
        <p:spPr>
          <a:xfrm>
            <a:off x="0" y="0"/>
            <a:ext cx="12192000" cy="1690688"/>
          </a:xfrm>
          <a:prstGeom prst="rect">
            <a:avLst/>
          </a:prstGeom>
          <a:solidFill>
            <a:srgbClr val="54813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Bodoni MT" panose="02070603080606020203" pitchFamily="18" charset="0"/>
              <a:ea typeface="Calibri"/>
              <a:cs typeface="Calibri"/>
              <a:sym typeface="Calibri"/>
            </a:endParaRPr>
          </a:p>
        </p:txBody>
      </p:sp>
      <p:sp>
        <p:nvSpPr>
          <p:cNvPr id="338" name="Google Shape;338;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solidFill>
                  <a:schemeClr val="lt1"/>
                </a:solidFill>
                <a:latin typeface="Bodoni MT" panose="02070603080606020203" pitchFamily="18" charset="0"/>
                <a:ea typeface="Bodoni"/>
                <a:cs typeface="Bodoni"/>
                <a:sym typeface="Bodoni"/>
              </a:rPr>
              <a:t>OUR METHODOLOGY</a:t>
            </a:r>
            <a:endParaRPr>
              <a:latin typeface="Bodoni MT" panose="02070603080606020203" pitchFamily="18" charset="0"/>
              <a:ea typeface="Bodoni"/>
              <a:cs typeface="Bodoni"/>
              <a:sym typeface="Bodoni"/>
            </a:endParaRPr>
          </a:p>
        </p:txBody>
      </p:sp>
      <p:sp>
        <p:nvSpPr>
          <p:cNvPr id="339" name="Google Shape;339;p29"/>
          <p:cNvSpPr txBox="1"/>
          <p:nvPr/>
        </p:nvSpPr>
        <p:spPr>
          <a:xfrm>
            <a:off x="435880" y="2238416"/>
            <a:ext cx="3179323" cy="1323062"/>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Bodoni"/>
              <a:buNone/>
            </a:pPr>
            <a:r>
              <a:rPr lang="en-US" sz="4400" b="1" i="0" u="none" strike="noStrike" cap="none">
                <a:solidFill>
                  <a:schemeClr val="dk1"/>
                </a:solidFill>
                <a:latin typeface="Bodoni MT" panose="02070603080606020203" pitchFamily="18" charset="0"/>
                <a:ea typeface="Bodoni"/>
                <a:cs typeface="Bodoni"/>
                <a:sym typeface="Bodoni"/>
              </a:rPr>
              <a:t>Your Data</a:t>
            </a:r>
            <a:endParaRPr sz="1400" b="1" i="0" u="none" strike="noStrike" cap="none">
              <a:solidFill>
                <a:schemeClr val="dk1"/>
              </a:solidFill>
              <a:latin typeface="Bodoni MT" panose="02070603080606020203" pitchFamily="18" charset="0"/>
              <a:ea typeface="Bodoni"/>
              <a:cs typeface="Bodoni"/>
              <a:sym typeface="Bodoni"/>
            </a:endParaRPr>
          </a:p>
        </p:txBody>
      </p:sp>
      <p:sp>
        <p:nvSpPr>
          <p:cNvPr id="340" name="Google Shape;340;p29"/>
          <p:cNvSpPr txBox="1"/>
          <p:nvPr/>
        </p:nvSpPr>
        <p:spPr>
          <a:xfrm>
            <a:off x="3281934" y="2485625"/>
            <a:ext cx="561372"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b="1" i="0" u="none" strike="noStrike" cap="none">
                <a:solidFill>
                  <a:schemeClr val="dk1"/>
                </a:solidFill>
                <a:latin typeface="Bodoni MT" panose="02070603080606020203" pitchFamily="18" charset="0"/>
                <a:ea typeface="Bodoni"/>
                <a:cs typeface="Bodoni"/>
                <a:sym typeface="Bodoni"/>
              </a:rPr>
              <a:t>+</a:t>
            </a:r>
            <a:endParaRPr sz="4400" b="1" i="0" u="none" strike="noStrike" cap="none">
              <a:solidFill>
                <a:srgbClr val="000000"/>
              </a:solidFill>
              <a:latin typeface="Bodoni MT" panose="02070603080606020203" pitchFamily="18" charset="0"/>
              <a:sym typeface="Arial"/>
            </a:endParaRPr>
          </a:p>
        </p:txBody>
      </p:sp>
      <p:sp>
        <p:nvSpPr>
          <p:cNvPr id="341" name="Google Shape;341;p29"/>
          <p:cNvSpPr txBox="1"/>
          <p:nvPr/>
        </p:nvSpPr>
        <p:spPr>
          <a:xfrm>
            <a:off x="4174449" y="2308063"/>
            <a:ext cx="3623795" cy="144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400"/>
              <a:buFont typeface="Arial"/>
              <a:buNone/>
            </a:pPr>
            <a:r>
              <a:rPr lang="en-US" sz="4400" b="1" i="0" u="none" strike="noStrike" cap="none">
                <a:solidFill>
                  <a:schemeClr val="dk1"/>
                </a:solidFill>
                <a:latin typeface="Bodoni MT" panose="02070603080606020203" pitchFamily="18" charset="0"/>
                <a:ea typeface="Bodoni"/>
                <a:cs typeface="Bodoni"/>
                <a:sym typeface="Bodoni"/>
              </a:rPr>
              <a:t>Customiz</a:t>
            </a:r>
            <a:r>
              <a:rPr lang="en-US" sz="4400" b="1">
                <a:solidFill>
                  <a:schemeClr val="dk1"/>
                </a:solidFill>
                <a:latin typeface="Bodoni MT" panose="02070603080606020203" pitchFamily="18" charset="0"/>
                <a:ea typeface="Bodoni"/>
                <a:cs typeface="Bodoni"/>
                <a:sym typeface="Bodoni"/>
              </a:rPr>
              <a:t>ed</a:t>
            </a:r>
            <a:r>
              <a:rPr lang="en-US" sz="4400" b="0" i="0" u="none" strike="noStrike" cap="none">
                <a:solidFill>
                  <a:schemeClr val="dk1"/>
                </a:solidFill>
                <a:latin typeface="Bodoni MT" panose="02070603080606020203" pitchFamily="18" charset="0"/>
                <a:ea typeface="Bodoni"/>
                <a:cs typeface="Bodoni"/>
                <a:sym typeface="Bodoni"/>
              </a:rPr>
              <a:t> </a:t>
            </a:r>
            <a:r>
              <a:rPr lang="en-US" sz="4400" b="1" i="0" u="none" strike="noStrike" cap="none">
                <a:solidFill>
                  <a:schemeClr val="dk1"/>
                </a:solidFill>
                <a:latin typeface="Bodoni MT" panose="02070603080606020203" pitchFamily="18" charset="0"/>
                <a:ea typeface="Bodoni"/>
                <a:cs typeface="Bodoni"/>
                <a:sym typeface="Bodoni"/>
              </a:rPr>
              <a:t>Model</a:t>
            </a:r>
            <a:endParaRPr sz="4400" b="1" i="0" u="none" strike="noStrike" cap="none">
              <a:solidFill>
                <a:srgbClr val="000000"/>
              </a:solidFill>
              <a:latin typeface="Bodoni MT" panose="02070603080606020203" pitchFamily="18" charset="0"/>
              <a:sym typeface="Arial"/>
            </a:endParaRPr>
          </a:p>
        </p:txBody>
      </p:sp>
      <p:sp>
        <p:nvSpPr>
          <p:cNvPr id="342" name="Google Shape;342;p29"/>
          <p:cNvSpPr txBox="1"/>
          <p:nvPr/>
        </p:nvSpPr>
        <p:spPr>
          <a:xfrm>
            <a:off x="8174446" y="2515226"/>
            <a:ext cx="561372"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b="1" i="0" u="none" strike="noStrike" cap="none">
                <a:solidFill>
                  <a:schemeClr val="dk1"/>
                </a:solidFill>
                <a:latin typeface="Bodoni MT" panose="02070603080606020203" pitchFamily="18" charset="0"/>
                <a:ea typeface="Bodoni"/>
                <a:cs typeface="Bodoni"/>
                <a:sym typeface="Bodoni"/>
              </a:rPr>
              <a:t>=</a:t>
            </a:r>
            <a:endParaRPr sz="4400" b="1" i="0" u="none" strike="noStrike" cap="none">
              <a:solidFill>
                <a:srgbClr val="000000"/>
              </a:solidFill>
              <a:latin typeface="Bodoni MT" panose="02070603080606020203" pitchFamily="18" charset="0"/>
              <a:sym typeface="Arial"/>
            </a:endParaRPr>
          </a:p>
        </p:txBody>
      </p:sp>
      <p:sp>
        <p:nvSpPr>
          <p:cNvPr id="343" name="Google Shape;343;p29"/>
          <p:cNvSpPr txBox="1"/>
          <p:nvPr/>
        </p:nvSpPr>
        <p:spPr>
          <a:xfrm>
            <a:off x="8455132" y="2238416"/>
            <a:ext cx="3623795" cy="14465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400"/>
              <a:buFont typeface="Arial"/>
              <a:buNone/>
            </a:pPr>
            <a:r>
              <a:rPr lang="en-US" sz="4400" b="1" i="0" u="none" strike="noStrike" cap="none">
                <a:solidFill>
                  <a:schemeClr val="dk1"/>
                </a:solidFill>
                <a:latin typeface="Bodoni MT" panose="02070603080606020203" pitchFamily="18" charset="0"/>
                <a:ea typeface="Bodoni"/>
                <a:cs typeface="Bodoni"/>
                <a:sym typeface="Bodoni"/>
              </a:rPr>
              <a:t>Target</a:t>
            </a:r>
            <a:endParaRPr sz="1400" b="0" i="0" u="none" strike="noStrike" cap="none">
              <a:solidFill>
                <a:srgbClr val="000000"/>
              </a:solidFill>
              <a:latin typeface="Bodoni MT" panose="02070603080606020203" pitchFamily="18" charset="0"/>
              <a:sym typeface="Arial"/>
            </a:endParaRPr>
          </a:p>
          <a:p>
            <a:pPr marL="0" marR="0" lvl="0" indent="0" algn="ctr" rtl="0">
              <a:lnSpc>
                <a:spcPct val="100000"/>
              </a:lnSpc>
              <a:spcBef>
                <a:spcPts val="0"/>
              </a:spcBef>
              <a:spcAft>
                <a:spcPts val="0"/>
              </a:spcAft>
              <a:buClr>
                <a:srgbClr val="000000"/>
              </a:buClr>
              <a:buSzPts val="4400"/>
              <a:buFont typeface="Arial"/>
              <a:buNone/>
            </a:pPr>
            <a:r>
              <a:rPr lang="en-US" sz="4400" b="1" i="0" u="none" strike="noStrike" cap="none">
                <a:solidFill>
                  <a:schemeClr val="dk1"/>
                </a:solidFill>
                <a:latin typeface="Bodoni MT" panose="02070603080606020203" pitchFamily="18" charset="0"/>
                <a:ea typeface="Bodoni"/>
                <a:cs typeface="Bodoni"/>
                <a:sym typeface="Bodoni"/>
              </a:rPr>
              <a:t>Audience</a:t>
            </a:r>
            <a:endParaRPr sz="4400" b="1" i="0" u="none" strike="noStrike" cap="none">
              <a:solidFill>
                <a:srgbClr val="000000"/>
              </a:solidFill>
              <a:latin typeface="Bodoni MT" panose="02070603080606020203" pitchFamily="18" charset="0"/>
              <a:sym typeface="Arial"/>
            </a:endParaRPr>
          </a:p>
        </p:txBody>
      </p:sp>
      <p:pic>
        <p:nvPicPr>
          <p:cNvPr id="344" name="Google Shape;344;p29"/>
          <p:cNvPicPr preferRelativeResize="0"/>
          <p:nvPr/>
        </p:nvPicPr>
        <p:blipFill rotWithShape="1">
          <a:blip r:embed="rId3">
            <a:alphaModFix/>
          </a:blip>
          <a:srcRect/>
          <a:stretch/>
        </p:blipFill>
        <p:spPr>
          <a:xfrm>
            <a:off x="4154273" y="3754630"/>
            <a:ext cx="3883451" cy="2829352"/>
          </a:xfrm>
          <a:prstGeom prst="rect">
            <a:avLst/>
          </a:prstGeom>
          <a:noFill/>
          <a:ln>
            <a:noFill/>
          </a:ln>
        </p:spPr>
      </p:pic>
      <p:pic>
        <p:nvPicPr>
          <p:cNvPr id="345" name="Google Shape;345;p29" descr="http://www.mukteshomcorp.com/wp-content/uploads/2014/09/Image-RPO.png"/>
          <p:cNvPicPr preferRelativeResize="0"/>
          <p:nvPr/>
        </p:nvPicPr>
        <p:blipFill rotWithShape="1">
          <a:blip r:embed="rId4">
            <a:alphaModFix/>
          </a:blip>
          <a:srcRect/>
          <a:stretch/>
        </p:blipFill>
        <p:spPr>
          <a:xfrm>
            <a:off x="8800262" y="3663523"/>
            <a:ext cx="2933533" cy="2829352"/>
          </a:xfrm>
          <a:prstGeom prst="rect">
            <a:avLst/>
          </a:prstGeom>
          <a:noFill/>
          <a:ln>
            <a:noFill/>
          </a:ln>
        </p:spPr>
      </p:pic>
      <p:pic>
        <p:nvPicPr>
          <p:cNvPr id="346" name="Google Shape;346;p29"/>
          <p:cNvPicPr preferRelativeResize="0"/>
          <p:nvPr/>
        </p:nvPicPr>
        <p:blipFill rotWithShape="1">
          <a:blip r:embed="rId5">
            <a:alphaModFix/>
          </a:blip>
          <a:srcRect/>
          <a:stretch/>
        </p:blipFill>
        <p:spPr>
          <a:xfrm>
            <a:off x="350225" y="4001475"/>
            <a:ext cx="2874975" cy="2153456"/>
          </a:xfrm>
          <a:prstGeom prst="rect">
            <a:avLst/>
          </a:prstGeom>
          <a:noFill/>
          <a:ln>
            <a:noFill/>
          </a:ln>
        </p:spPr>
      </p:pic>
      <p:pic>
        <p:nvPicPr>
          <p:cNvPr id="347" name="Google Shape;347;p29"/>
          <p:cNvPicPr preferRelativeResize="0"/>
          <p:nvPr/>
        </p:nvPicPr>
        <p:blipFill rotWithShape="1">
          <a:blip r:embed="rId3">
            <a:alphaModFix/>
          </a:blip>
          <a:srcRect/>
          <a:stretch/>
        </p:blipFill>
        <p:spPr>
          <a:xfrm>
            <a:off x="1272331" y="1"/>
            <a:ext cx="9238345" cy="68579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47"/>
                                        </p:tgtEl>
                                        <p:attrNameLst>
                                          <p:attrName>style.visibility</p:attrName>
                                        </p:attrNameLst>
                                      </p:cBhvr>
                                      <p:to>
                                        <p:strVal val="visible"/>
                                      </p:to>
                                    </p:set>
                                    <p:anim calcmode="lin" valueType="num">
                                      <p:cBhvr>
                                        <p:cTn id="7" dur="1000" fill="hold"/>
                                        <p:tgtEl>
                                          <p:spTgt spid="347"/>
                                        </p:tgtEl>
                                        <p:attrNameLst>
                                          <p:attrName>ppt_w</p:attrName>
                                        </p:attrNameLst>
                                      </p:cBhvr>
                                      <p:tavLst>
                                        <p:tav tm="0">
                                          <p:val>
                                            <p:fltVal val="0"/>
                                          </p:val>
                                        </p:tav>
                                        <p:tav tm="100000">
                                          <p:val>
                                            <p:strVal val="#ppt_w"/>
                                          </p:val>
                                        </p:tav>
                                      </p:tavLst>
                                    </p:anim>
                                    <p:anim calcmode="lin" valueType="num">
                                      <p:cBhvr>
                                        <p:cTn id="8" dur="1000" fill="hold"/>
                                        <p:tgtEl>
                                          <p:spTgt spid="347"/>
                                        </p:tgtEl>
                                        <p:attrNameLst>
                                          <p:attrName>ppt_h</p:attrName>
                                        </p:attrNameLst>
                                      </p:cBhvr>
                                      <p:tavLst>
                                        <p:tav tm="0">
                                          <p:val>
                                            <p:fltVal val="0"/>
                                          </p:val>
                                        </p:tav>
                                        <p:tav tm="100000">
                                          <p:val>
                                            <p:strVal val="#ppt_h"/>
                                          </p:val>
                                        </p:tav>
                                      </p:tavLst>
                                    </p:anim>
                                    <p:anim calcmode="lin" valueType="num">
                                      <p:cBhvr>
                                        <p:cTn id="9" dur="1000" fill="hold"/>
                                        <p:tgtEl>
                                          <p:spTgt spid="347"/>
                                        </p:tgtEl>
                                        <p:attrNameLst>
                                          <p:attrName>style.rotation</p:attrName>
                                        </p:attrNameLst>
                                      </p:cBhvr>
                                      <p:tavLst>
                                        <p:tav tm="0">
                                          <p:val>
                                            <p:fltVal val="90"/>
                                          </p:val>
                                        </p:tav>
                                        <p:tav tm="100000">
                                          <p:val>
                                            <p:fltVal val="0"/>
                                          </p:val>
                                        </p:tav>
                                      </p:tavLst>
                                    </p:anim>
                                    <p:animEffect transition="in" filter="fade">
                                      <p:cBhvr>
                                        <p:cTn id="10" dur="1000"/>
                                        <p:tgtEl>
                                          <p:spTgt spid="347"/>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xit" presetSubtype="0" fill="hold" nodeType="clickEffect">
                                  <p:stCondLst>
                                    <p:cond delay="0"/>
                                  </p:stCondLst>
                                  <p:childTnLst>
                                    <p:anim calcmode="lin" valueType="num">
                                      <p:cBhvr>
                                        <p:cTn id="14" dur="1000"/>
                                        <p:tgtEl>
                                          <p:spTgt spid="347"/>
                                        </p:tgtEl>
                                        <p:attrNameLst>
                                          <p:attrName>ppt_w</p:attrName>
                                        </p:attrNameLst>
                                      </p:cBhvr>
                                      <p:tavLst>
                                        <p:tav tm="0">
                                          <p:val>
                                            <p:strVal val="ppt_w"/>
                                          </p:val>
                                        </p:tav>
                                        <p:tav tm="100000">
                                          <p:val>
                                            <p:fltVal val="0"/>
                                          </p:val>
                                        </p:tav>
                                      </p:tavLst>
                                    </p:anim>
                                    <p:anim calcmode="lin" valueType="num">
                                      <p:cBhvr>
                                        <p:cTn id="15" dur="1000"/>
                                        <p:tgtEl>
                                          <p:spTgt spid="347"/>
                                        </p:tgtEl>
                                        <p:attrNameLst>
                                          <p:attrName>ppt_h</p:attrName>
                                        </p:attrNameLst>
                                      </p:cBhvr>
                                      <p:tavLst>
                                        <p:tav tm="0">
                                          <p:val>
                                            <p:strVal val="ppt_h"/>
                                          </p:val>
                                        </p:tav>
                                        <p:tav tm="100000">
                                          <p:val>
                                            <p:fltVal val="0"/>
                                          </p:val>
                                        </p:tav>
                                      </p:tavLst>
                                    </p:anim>
                                    <p:anim calcmode="lin" valueType="num">
                                      <p:cBhvr>
                                        <p:cTn id="16" dur="1000"/>
                                        <p:tgtEl>
                                          <p:spTgt spid="347"/>
                                        </p:tgtEl>
                                        <p:attrNameLst>
                                          <p:attrName>style.rotation</p:attrName>
                                        </p:attrNameLst>
                                      </p:cBhvr>
                                      <p:tavLst>
                                        <p:tav tm="0">
                                          <p:val>
                                            <p:fltVal val="0"/>
                                          </p:val>
                                        </p:tav>
                                        <p:tav tm="100000">
                                          <p:val>
                                            <p:fltVal val="90"/>
                                          </p:val>
                                        </p:tav>
                                      </p:tavLst>
                                    </p:anim>
                                    <p:animEffect transition="out" filter="fade">
                                      <p:cBhvr>
                                        <p:cTn id="17" dur="1000"/>
                                        <p:tgtEl>
                                          <p:spTgt spid="347"/>
                                        </p:tgtEl>
                                      </p:cBhvr>
                                    </p:animEffect>
                                    <p:set>
                                      <p:cBhvr>
                                        <p:cTn id="18" dur="1" fill="hold">
                                          <p:stCondLst>
                                            <p:cond delay="999"/>
                                          </p:stCondLst>
                                        </p:cTn>
                                        <p:tgtEl>
                                          <p:spTgt spid="3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latin typeface="Bodoni MT" panose="02070603080606020203" pitchFamily="18" charset="0"/>
              </a:rPr>
              <a:t>What sets us apart?</a:t>
            </a:r>
            <a:br>
              <a:rPr lang="en-US">
                <a:latin typeface="Bodoni MT" panose="02070603080606020203" pitchFamily="18" charset="0"/>
              </a:rPr>
            </a:br>
            <a:r>
              <a:rPr lang="en-US" sz="2400">
                <a:latin typeface="Bodoni MT" panose="02070603080606020203" pitchFamily="18" charset="0"/>
              </a:rPr>
              <a:t>(our special sauce)</a:t>
            </a:r>
            <a:endParaRPr>
              <a:latin typeface="Bodoni MT" panose="02070603080606020203" pitchFamily="18" charset="0"/>
            </a:endParaRPr>
          </a:p>
        </p:txBody>
      </p:sp>
      <p:sp>
        <p:nvSpPr>
          <p:cNvPr id="354" name="Google Shape;354;p31"/>
          <p:cNvSpPr/>
          <p:nvPr/>
        </p:nvSpPr>
        <p:spPr>
          <a:xfrm rot="10800000">
            <a:off x="1752059" y="2133290"/>
            <a:ext cx="1162178" cy="935780"/>
          </a:xfrm>
          <a:prstGeom prst="bentUpArrow">
            <a:avLst>
              <a:gd name="adj1" fmla="val 25000"/>
              <a:gd name="adj2" fmla="val 25000"/>
              <a:gd name="adj3" fmla="val 25000"/>
            </a:avLst>
          </a:prstGeom>
          <a:solidFill>
            <a:srgbClr val="548135"/>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Bodoni MT" panose="02070603080606020203" pitchFamily="18" charset="0"/>
              <a:ea typeface="Calibri"/>
              <a:cs typeface="Calibri"/>
              <a:sym typeface="Calibri"/>
            </a:endParaRPr>
          </a:p>
        </p:txBody>
      </p:sp>
      <p:sp>
        <p:nvSpPr>
          <p:cNvPr id="355" name="Google Shape;355;p31"/>
          <p:cNvSpPr/>
          <p:nvPr/>
        </p:nvSpPr>
        <p:spPr>
          <a:xfrm>
            <a:off x="5979037" y="5220713"/>
            <a:ext cx="2553900" cy="394800"/>
          </a:xfrm>
          <a:prstGeom prst="rightArrow">
            <a:avLst>
              <a:gd name="adj1" fmla="val 50000"/>
              <a:gd name="adj2" fmla="val 50000"/>
            </a:avLst>
          </a:prstGeom>
          <a:solidFill>
            <a:srgbClr val="548135"/>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Bodoni MT" panose="02070603080606020203" pitchFamily="18" charset="0"/>
              <a:ea typeface="Calibri"/>
              <a:cs typeface="Calibri"/>
              <a:sym typeface="Calibri"/>
            </a:endParaRPr>
          </a:p>
        </p:txBody>
      </p:sp>
      <p:sp>
        <p:nvSpPr>
          <p:cNvPr id="356" name="Google Shape;356;p31"/>
          <p:cNvSpPr/>
          <p:nvPr/>
        </p:nvSpPr>
        <p:spPr>
          <a:xfrm>
            <a:off x="0" y="0"/>
            <a:ext cx="12192000" cy="1690688"/>
          </a:xfrm>
          <a:prstGeom prst="rect">
            <a:avLst/>
          </a:prstGeom>
          <a:solidFill>
            <a:srgbClr val="54813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Bodoni MT" panose="02070603080606020203" pitchFamily="18" charset="0"/>
              <a:ea typeface="Calibri"/>
              <a:cs typeface="Calibri"/>
              <a:sym typeface="Calibri"/>
            </a:endParaRPr>
          </a:p>
        </p:txBody>
      </p:sp>
      <p:sp>
        <p:nvSpPr>
          <p:cNvPr id="357" name="Google Shape;357;p31"/>
          <p:cNvSpPr txBox="1"/>
          <p:nvPr/>
        </p:nvSpPr>
        <p:spPr>
          <a:xfrm>
            <a:off x="838200" y="336844"/>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Calibri"/>
              <a:buNone/>
            </a:pPr>
            <a:r>
              <a:rPr lang="en-US" sz="4400" b="0" i="0" u="none" strike="noStrike" cap="none">
                <a:solidFill>
                  <a:schemeClr val="lt1"/>
                </a:solidFill>
                <a:latin typeface="Bodoni MT" panose="02070603080606020203" pitchFamily="18" charset="0"/>
                <a:ea typeface="Bodoni"/>
                <a:cs typeface="Bodoni"/>
                <a:sym typeface="Bodoni"/>
              </a:rPr>
              <a:t>OUR METHODOLOGY</a:t>
            </a:r>
            <a:endParaRPr sz="4400" b="0" i="0" u="none" strike="noStrike" cap="none">
              <a:solidFill>
                <a:schemeClr val="dk1"/>
              </a:solidFill>
              <a:latin typeface="Bodoni MT" panose="02070603080606020203" pitchFamily="18" charset="0"/>
              <a:ea typeface="Bodoni"/>
              <a:cs typeface="Bodoni"/>
              <a:sym typeface="Bodoni"/>
            </a:endParaRPr>
          </a:p>
        </p:txBody>
      </p:sp>
      <p:pic>
        <p:nvPicPr>
          <p:cNvPr id="358" name="Google Shape;358;p31"/>
          <p:cNvPicPr preferRelativeResize="0"/>
          <p:nvPr/>
        </p:nvPicPr>
        <p:blipFill rotWithShape="1">
          <a:blip r:embed="rId3">
            <a:alphaModFix/>
          </a:blip>
          <a:srcRect/>
          <a:stretch/>
        </p:blipFill>
        <p:spPr>
          <a:xfrm>
            <a:off x="3613650" y="1767250"/>
            <a:ext cx="7740151" cy="2366526"/>
          </a:xfrm>
          <a:prstGeom prst="rect">
            <a:avLst/>
          </a:prstGeom>
          <a:noFill/>
          <a:ln>
            <a:noFill/>
          </a:ln>
        </p:spPr>
      </p:pic>
      <p:pic>
        <p:nvPicPr>
          <p:cNvPr id="359" name="Google Shape;359;p31"/>
          <p:cNvPicPr preferRelativeResize="0"/>
          <p:nvPr/>
        </p:nvPicPr>
        <p:blipFill rotWithShape="1">
          <a:blip r:embed="rId4">
            <a:alphaModFix/>
          </a:blip>
          <a:srcRect/>
          <a:stretch/>
        </p:blipFill>
        <p:spPr>
          <a:xfrm>
            <a:off x="8835335" y="4133775"/>
            <a:ext cx="3021090" cy="2568676"/>
          </a:xfrm>
          <a:prstGeom prst="rect">
            <a:avLst/>
          </a:prstGeom>
          <a:noFill/>
          <a:ln>
            <a:noFill/>
          </a:ln>
        </p:spPr>
      </p:pic>
      <p:pic>
        <p:nvPicPr>
          <p:cNvPr id="360" name="Google Shape;360;p31"/>
          <p:cNvPicPr preferRelativeResize="0"/>
          <p:nvPr/>
        </p:nvPicPr>
        <p:blipFill rotWithShape="1">
          <a:blip r:embed="rId5">
            <a:alphaModFix/>
          </a:blip>
          <a:srcRect/>
          <a:stretch/>
        </p:blipFill>
        <p:spPr>
          <a:xfrm>
            <a:off x="484800" y="3378550"/>
            <a:ext cx="5191862" cy="3005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latin typeface="Bodoni MT" panose="02070603080606020203" pitchFamily="18" charset="0"/>
              </a:rPr>
              <a:t>What sets us apart?</a:t>
            </a:r>
            <a:br>
              <a:rPr lang="en-US">
                <a:latin typeface="Bodoni MT" panose="02070603080606020203" pitchFamily="18" charset="0"/>
              </a:rPr>
            </a:br>
            <a:r>
              <a:rPr lang="en-US" sz="2400">
                <a:latin typeface="Bodoni MT" panose="02070603080606020203" pitchFamily="18" charset="0"/>
              </a:rPr>
              <a:t>(our special sauce)</a:t>
            </a:r>
            <a:endParaRPr>
              <a:latin typeface="Bodoni MT" panose="02070603080606020203" pitchFamily="18" charset="0"/>
            </a:endParaRPr>
          </a:p>
        </p:txBody>
      </p:sp>
      <p:sp>
        <p:nvSpPr>
          <p:cNvPr id="367" name="Google Shape;367;p3"/>
          <p:cNvSpPr/>
          <p:nvPr/>
        </p:nvSpPr>
        <p:spPr>
          <a:xfrm>
            <a:off x="0" y="0"/>
            <a:ext cx="12192000" cy="1690688"/>
          </a:xfrm>
          <a:prstGeom prst="rect">
            <a:avLst/>
          </a:prstGeom>
          <a:solidFill>
            <a:srgbClr val="54813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Bodoni MT" panose="02070603080606020203" pitchFamily="18" charset="0"/>
              <a:ea typeface="Calibri"/>
              <a:cs typeface="Calibri"/>
              <a:sym typeface="Calibri"/>
            </a:endParaRPr>
          </a:p>
        </p:txBody>
      </p:sp>
      <p:sp>
        <p:nvSpPr>
          <p:cNvPr id="368" name="Google Shape;368;p3"/>
          <p:cNvSpPr txBox="1"/>
          <p:nvPr/>
        </p:nvSpPr>
        <p:spPr>
          <a:xfrm>
            <a:off x="838200" y="336844"/>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Calibri"/>
              <a:buNone/>
            </a:pPr>
            <a:r>
              <a:rPr lang="en-US" sz="4400" b="0" i="0" u="none" strike="noStrike" cap="none">
                <a:solidFill>
                  <a:schemeClr val="lt1"/>
                </a:solidFill>
                <a:latin typeface="Bodoni MT" panose="02070603080606020203" pitchFamily="18" charset="0"/>
                <a:ea typeface="Bodoni"/>
                <a:cs typeface="Bodoni"/>
                <a:sym typeface="Bodoni"/>
              </a:rPr>
              <a:t>MARKETING TOOLS</a:t>
            </a:r>
            <a:endParaRPr sz="4400" b="0" i="0" u="none" strike="noStrike" cap="none">
              <a:solidFill>
                <a:schemeClr val="dk1"/>
              </a:solidFill>
              <a:latin typeface="Bodoni MT" panose="02070603080606020203" pitchFamily="18" charset="0"/>
              <a:ea typeface="Bodoni"/>
              <a:cs typeface="Bodoni"/>
              <a:sym typeface="Bodoni"/>
            </a:endParaRPr>
          </a:p>
        </p:txBody>
      </p:sp>
      <p:pic>
        <p:nvPicPr>
          <p:cNvPr id="369" name="Google Shape;369;p3" descr="A drawing of a person&#10;&#10;Description automatically generated"/>
          <p:cNvPicPr preferRelativeResize="0"/>
          <p:nvPr/>
        </p:nvPicPr>
        <p:blipFill rotWithShape="1">
          <a:blip r:embed="rId3">
            <a:alphaModFix/>
          </a:blip>
          <a:srcRect/>
          <a:stretch/>
        </p:blipFill>
        <p:spPr>
          <a:xfrm>
            <a:off x="544941" y="3499044"/>
            <a:ext cx="1690688" cy="1690688"/>
          </a:xfrm>
          <a:prstGeom prst="rect">
            <a:avLst/>
          </a:prstGeom>
          <a:noFill/>
          <a:ln>
            <a:noFill/>
          </a:ln>
        </p:spPr>
      </p:pic>
      <p:pic>
        <p:nvPicPr>
          <p:cNvPr id="370" name="Google Shape;370;p3"/>
          <p:cNvPicPr preferRelativeResize="0"/>
          <p:nvPr/>
        </p:nvPicPr>
        <p:blipFill rotWithShape="1">
          <a:blip r:embed="rId4">
            <a:alphaModFix/>
          </a:blip>
          <a:srcRect/>
          <a:stretch/>
        </p:blipFill>
        <p:spPr>
          <a:xfrm>
            <a:off x="906627" y="2139960"/>
            <a:ext cx="5010150" cy="1104900"/>
          </a:xfrm>
          <a:prstGeom prst="rect">
            <a:avLst/>
          </a:prstGeom>
          <a:noFill/>
          <a:ln>
            <a:noFill/>
          </a:ln>
        </p:spPr>
      </p:pic>
      <p:pic>
        <p:nvPicPr>
          <p:cNvPr id="371" name="Google Shape;371;p3"/>
          <p:cNvPicPr preferRelativeResize="0"/>
          <p:nvPr/>
        </p:nvPicPr>
        <p:blipFill rotWithShape="1">
          <a:blip r:embed="rId5">
            <a:alphaModFix/>
          </a:blip>
          <a:srcRect/>
          <a:stretch/>
        </p:blipFill>
        <p:spPr>
          <a:xfrm>
            <a:off x="9772066" y="2088273"/>
            <a:ext cx="1774120" cy="4558614"/>
          </a:xfrm>
          <a:prstGeom prst="rect">
            <a:avLst/>
          </a:prstGeom>
          <a:noFill/>
          <a:ln>
            <a:noFill/>
          </a:ln>
        </p:spPr>
      </p:pic>
      <p:pic>
        <p:nvPicPr>
          <p:cNvPr id="372" name="Google Shape;372;p3"/>
          <p:cNvPicPr preferRelativeResize="0"/>
          <p:nvPr/>
        </p:nvPicPr>
        <p:blipFill rotWithShape="1">
          <a:blip r:embed="rId6">
            <a:alphaModFix/>
          </a:blip>
          <a:srcRect/>
          <a:stretch/>
        </p:blipFill>
        <p:spPr>
          <a:xfrm>
            <a:off x="6827145" y="2139960"/>
            <a:ext cx="2386196" cy="1978090"/>
          </a:xfrm>
          <a:prstGeom prst="rect">
            <a:avLst/>
          </a:prstGeom>
          <a:noFill/>
          <a:ln>
            <a:noFill/>
          </a:ln>
        </p:spPr>
      </p:pic>
      <p:pic>
        <p:nvPicPr>
          <p:cNvPr id="373" name="Google Shape;373;p3"/>
          <p:cNvPicPr preferRelativeResize="0"/>
          <p:nvPr/>
        </p:nvPicPr>
        <p:blipFill rotWithShape="1">
          <a:blip r:embed="rId7">
            <a:alphaModFix/>
          </a:blip>
          <a:srcRect/>
          <a:stretch/>
        </p:blipFill>
        <p:spPr>
          <a:xfrm>
            <a:off x="2514992" y="3273141"/>
            <a:ext cx="3868316" cy="983610"/>
          </a:xfrm>
          <a:prstGeom prst="rect">
            <a:avLst/>
          </a:prstGeom>
          <a:noFill/>
          <a:ln>
            <a:noFill/>
          </a:ln>
        </p:spPr>
      </p:pic>
      <p:pic>
        <p:nvPicPr>
          <p:cNvPr id="374" name="Google Shape;374;p3"/>
          <p:cNvPicPr preferRelativeResize="0"/>
          <p:nvPr/>
        </p:nvPicPr>
        <p:blipFill rotWithShape="1">
          <a:blip r:embed="rId8">
            <a:alphaModFix/>
          </a:blip>
          <a:srcRect/>
          <a:stretch/>
        </p:blipFill>
        <p:spPr>
          <a:xfrm>
            <a:off x="2459008" y="4573732"/>
            <a:ext cx="6915539" cy="207315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g5990f58383_0_77"/>
          <p:cNvSpPr/>
          <p:nvPr/>
        </p:nvSpPr>
        <p:spPr>
          <a:xfrm>
            <a:off x="0" y="0"/>
            <a:ext cx="12192000" cy="1690800"/>
          </a:xfrm>
          <a:prstGeom prst="rect">
            <a:avLst/>
          </a:prstGeom>
          <a:solidFill>
            <a:srgbClr val="54813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Bodoni MT" panose="02070603080606020203" pitchFamily="18" charset="0"/>
              <a:ea typeface="Calibri"/>
              <a:cs typeface="Calibri"/>
              <a:sym typeface="Calibri"/>
            </a:endParaRPr>
          </a:p>
        </p:txBody>
      </p:sp>
      <p:sp>
        <p:nvSpPr>
          <p:cNvPr id="380" name="Google Shape;380;g5990f58383_0_7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solidFill>
                  <a:schemeClr val="lt1"/>
                </a:solidFill>
                <a:latin typeface="Bodoni MT" panose="02070603080606020203" pitchFamily="18" charset="0"/>
                <a:ea typeface="Bodoni"/>
                <a:cs typeface="Bodoni"/>
                <a:sym typeface="Bodoni"/>
              </a:rPr>
              <a:t>POTENTIAL TARGET MARKETS</a:t>
            </a:r>
            <a:endParaRPr>
              <a:latin typeface="Bodoni MT" panose="02070603080606020203" pitchFamily="18" charset="0"/>
              <a:ea typeface="Bodoni"/>
              <a:cs typeface="Bodoni"/>
              <a:sym typeface="Bodoni"/>
            </a:endParaRPr>
          </a:p>
        </p:txBody>
      </p:sp>
      <p:pic>
        <p:nvPicPr>
          <p:cNvPr id="381" name="Google Shape;381;g5990f58383_0_77" descr="A person standing in front of a car&#10;&#10;Description automatically generated"/>
          <p:cNvPicPr preferRelativeResize="0"/>
          <p:nvPr/>
        </p:nvPicPr>
        <p:blipFill rotWithShape="1">
          <a:blip r:embed="rId3">
            <a:alphaModFix/>
          </a:blip>
          <a:srcRect/>
          <a:stretch/>
        </p:blipFill>
        <p:spPr>
          <a:xfrm>
            <a:off x="276572" y="2835944"/>
            <a:ext cx="4665286" cy="2626105"/>
          </a:xfrm>
          <a:prstGeom prst="rect">
            <a:avLst/>
          </a:prstGeom>
          <a:noFill/>
          <a:ln>
            <a:noFill/>
          </a:ln>
        </p:spPr>
      </p:pic>
      <p:pic>
        <p:nvPicPr>
          <p:cNvPr id="382" name="Google Shape;382;g5990f58383_0_77"/>
          <p:cNvPicPr preferRelativeResize="0"/>
          <p:nvPr/>
        </p:nvPicPr>
        <p:blipFill rotWithShape="1">
          <a:blip r:embed="rId4">
            <a:alphaModFix/>
          </a:blip>
          <a:srcRect/>
          <a:stretch/>
        </p:blipFill>
        <p:spPr>
          <a:xfrm>
            <a:off x="4941858" y="2152996"/>
            <a:ext cx="7250100" cy="4339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26"/>
          <p:cNvSpPr/>
          <p:nvPr/>
        </p:nvSpPr>
        <p:spPr>
          <a:xfrm>
            <a:off x="0" y="0"/>
            <a:ext cx="12192000" cy="1690688"/>
          </a:xfrm>
          <a:prstGeom prst="rect">
            <a:avLst/>
          </a:prstGeom>
          <a:solidFill>
            <a:srgbClr val="54813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Bodoni MT" panose="02070603080606020203" pitchFamily="18" charset="0"/>
              <a:ea typeface="Calibri"/>
              <a:cs typeface="Calibri"/>
              <a:sym typeface="Calibri"/>
            </a:endParaRPr>
          </a:p>
        </p:txBody>
      </p:sp>
      <p:sp>
        <p:nvSpPr>
          <p:cNvPr id="388" name="Google Shape;388;p26"/>
          <p:cNvSpPr txBox="1"/>
          <p:nvPr/>
        </p:nvSpPr>
        <p:spPr>
          <a:xfrm>
            <a:off x="838200" y="336845"/>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Calibri"/>
              <a:buNone/>
            </a:pPr>
            <a:r>
              <a:rPr lang="en-US" sz="4400" b="0" i="0" u="none" strike="noStrike" cap="none">
                <a:solidFill>
                  <a:schemeClr val="lt1"/>
                </a:solidFill>
                <a:latin typeface="Bodoni MT" panose="02070603080606020203" pitchFamily="18" charset="0"/>
                <a:ea typeface="Bodoni"/>
                <a:cs typeface="Bodoni"/>
                <a:sym typeface="Bodoni"/>
              </a:rPr>
              <a:t>POTENTIAL TARGET MARKETS</a:t>
            </a:r>
            <a:endParaRPr sz="4400" b="0" i="0" u="none" strike="noStrike" cap="none">
              <a:solidFill>
                <a:schemeClr val="dk1"/>
              </a:solidFill>
              <a:latin typeface="Bodoni MT" panose="02070603080606020203" pitchFamily="18" charset="0"/>
              <a:ea typeface="Bodoni"/>
              <a:cs typeface="Bodoni"/>
              <a:sym typeface="Bodoni"/>
            </a:endParaRPr>
          </a:p>
        </p:txBody>
      </p:sp>
      <p:pic>
        <p:nvPicPr>
          <p:cNvPr id="390" name="Google Shape;390;p26" descr="A person standing in front of a green car&#10;&#10;Description automatically generated"/>
          <p:cNvPicPr preferRelativeResize="0"/>
          <p:nvPr/>
        </p:nvPicPr>
        <p:blipFill rotWithShape="1">
          <a:blip r:embed="rId3">
            <a:alphaModFix/>
          </a:blip>
          <a:srcRect/>
          <a:stretch/>
        </p:blipFill>
        <p:spPr>
          <a:xfrm>
            <a:off x="247650" y="3048250"/>
            <a:ext cx="3343277" cy="2269306"/>
          </a:xfrm>
          <a:prstGeom prst="rect">
            <a:avLst/>
          </a:prstGeom>
          <a:noFill/>
          <a:ln>
            <a:noFill/>
          </a:ln>
        </p:spPr>
      </p:pic>
      <p:pic>
        <p:nvPicPr>
          <p:cNvPr id="2" name="Picture 1">
            <a:extLst>
              <a:ext uri="{FF2B5EF4-FFF2-40B4-BE49-F238E27FC236}">
                <a16:creationId xmlns:a16="http://schemas.microsoft.com/office/drawing/2014/main" id="{263A1320-7727-473A-BB3D-A86ABF7C408A}"/>
              </a:ext>
            </a:extLst>
          </p:cNvPr>
          <p:cNvPicPr>
            <a:picLocks noChangeAspect="1"/>
          </p:cNvPicPr>
          <p:nvPr/>
        </p:nvPicPr>
        <p:blipFill>
          <a:blip r:embed="rId4"/>
          <a:stretch>
            <a:fillRect/>
          </a:stretch>
        </p:blipFill>
        <p:spPr>
          <a:xfrm>
            <a:off x="3781164" y="2297587"/>
            <a:ext cx="7222642" cy="3904955"/>
          </a:xfrm>
          <a:prstGeom prst="rect">
            <a:avLst/>
          </a:prstGeom>
        </p:spPr>
      </p:pic>
      <p:sp>
        <p:nvSpPr>
          <p:cNvPr id="3" name="TextBox 2">
            <a:extLst>
              <a:ext uri="{FF2B5EF4-FFF2-40B4-BE49-F238E27FC236}">
                <a16:creationId xmlns:a16="http://schemas.microsoft.com/office/drawing/2014/main" id="{5DE5524E-B098-49FA-A26C-8E02BC5BF0C8}"/>
              </a:ext>
            </a:extLst>
          </p:cNvPr>
          <p:cNvSpPr txBox="1"/>
          <p:nvPr/>
        </p:nvSpPr>
        <p:spPr>
          <a:xfrm>
            <a:off x="3781164" y="1928255"/>
            <a:ext cx="6153150" cy="369332"/>
          </a:xfrm>
          <a:prstGeom prst="rect">
            <a:avLst/>
          </a:prstGeom>
          <a:noFill/>
        </p:spPr>
        <p:txBody>
          <a:bodyPr wrap="square" rtlCol="0">
            <a:spAutoFit/>
          </a:bodyPr>
          <a:lstStyle/>
          <a:p>
            <a:r>
              <a:rPr lang="en-US" sz="1800" b="1" dirty="0">
                <a:solidFill>
                  <a:schemeClr val="tx1">
                    <a:lumMod val="65000"/>
                    <a:lumOff val="35000"/>
                  </a:schemeClr>
                </a:solidFill>
                <a:latin typeface="Bodoni MT" panose="02070603080606020203" pitchFamily="18" charset="0"/>
              </a:rPr>
              <a:t>Military Veterans by State 2010-2018</a:t>
            </a:r>
          </a:p>
        </p:txBody>
      </p:sp>
      <p:sp>
        <p:nvSpPr>
          <p:cNvPr id="8" name="Google Shape;281;g58a0eff9bf_0_0">
            <a:extLst>
              <a:ext uri="{FF2B5EF4-FFF2-40B4-BE49-F238E27FC236}">
                <a16:creationId xmlns:a16="http://schemas.microsoft.com/office/drawing/2014/main" id="{616B9988-57B6-49C9-87CD-DB42C1871CE3}"/>
              </a:ext>
            </a:extLst>
          </p:cNvPr>
          <p:cNvSpPr txBox="1"/>
          <p:nvPr/>
        </p:nvSpPr>
        <p:spPr>
          <a:xfrm>
            <a:off x="9958487" y="4463645"/>
            <a:ext cx="2090638" cy="2108229"/>
          </a:xfrm>
          <a:prstGeom prst="rect">
            <a:avLst/>
          </a:prstGeom>
          <a:solidFill>
            <a:srgbClr val="FBE4D4"/>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dirty="0">
                <a:solidFill>
                  <a:srgbClr val="385623"/>
                </a:solidFill>
                <a:latin typeface="Bodoni MT" panose="02070603080606020203" pitchFamily="18" charset="0"/>
                <a:ea typeface="Bodoni"/>
                <a:cs typeface="Bodoni"/>
                <a:sym typeface="Bodoni"/>
              </a:rPr>
              <a:t>Top 5 States: </a:t>
            </a:r>
            <a:endParaRPr sz="1200" b="0" i="0" u="none" strike="noStrike" cap="none" dirty="0">
              <a:solidFill>
                <a:srgbClr val="000000"/>
              </a:solidFill>
              <a:latin typeface="Bodoni MT" panose="02070603080606020203" pitchFamily="18" charset="0"/>
              <a:sym typeface="Arial"/>
            </a:endParaRPr>
          </a:p>
          <a:p>
            <a:pPr marL="0" marR="0" lvl="0" indent="0" algn="ctr" rtl="0">
              <a:lnSpc>
                <a:spcPct val="100000"/>
              </a:lnSpc>
              <a:spcBef>
                <a:spcPts val="0"/>
              </a:spcBef>
              <a:spcAft>
                <a:spcPts val="0"/>
              </a:spcAft>
              <a:buClr>
                <a:srgbClr val="000000"/>
              </a:buClr>
              <a:buSzPts val="2400"/>
              <a:buFont typeface="Arial"/>
              <a:buNone/>
            </a:pPr>
            <a:r>
              <a:rPr lang="en-US" sz="2000" dirty="0">
                <a:solidFill>
                  <a:srgbClr val="385623"/>
                </a:solidFill>
                <a:latin typeface="Bodoni MT" panose="02070603080606020203" pitchFamily="18" charset="0"/>
                <a:ea typeface="Bodoni"/>
                <a:cs typeface="Bodoni"/>
                <a:sym typeface="Bodoni"/>
              </a:rPr>
              <a:t>Texas</a:t>
            </a:r>
          </a:p>
          <a:p>
            <a:pPr marL="0" marR="0" lvl="0" indent="0" algn="ctr" rtl="0">
              <a:lnSpc>
                <a:spcPct val="100000"/>
              </a:lnSpc>
              <a:spcBef>
                <a:spcPts val="0"/>
              </a:spcBef>
              <a:spcAft>
                <a:spcPts val="0"/>
              </a:spcAft>
              <a:buClr>
                <a:srgbClr val="000000"/>
              </a:buClr>
              <a:buSzPts val="2400"/>
              <a:buFont typeface="Arial"/>
              <a:buNone/>
            </a:pPr>
            <a:r>
              <a:rPr lang="en-US" sz="2000" dirty="0">
                <a:solidFill>
                  <a:srgbClr val="385623"/>
                </a:solidFill>
                <a:latin typeface="Bodoni MT" panose="02070603080606020203" pitchFamily="18" charset="0"/>
                <a:ea typeface="Bodoni"/>
                <a:cs typeface="Bodoni"/>
                <a:sym typeface="Bodoni"/>
              </a:rPr>
              <a:t>California</a:t>
            </a:r>
          </a:p>
          <a:p>
            <a:pPr marL="0" marR="0" lvl="0" indent="0" algn="ctr" rtl="0">
              <a:lnSpc>
                <a:spcPct val="100000"/>
              </a:lnSpc>
              <a:spcBef>
                <a:spcPts val="0"/>
              </a:spcBef>
              <a:spcAft>
                <a:spcPts val="0"/>
              </a:spcAft>
              <a:buClr>
                <a:srgbClr val="000000"/>
              </a:buClr>
              <a:buSzPts val="2400"/>
              <a:buFont typeface="Arial"/>
              <a:buNone/>
            </a:pPr>
            <a:r>
              <a:rPr lang="en-US" sz="2000" dirty="0">
                <a:solidFill>
                  <a:srgbClr val="385623"/>
                </a:solidFill>
                <a:latin typeface="Bodoni MT" panose="02070603080606020203" pitchFamily="18" charset="0"/>
                <a:ea typeface="Bodoni"/>
                <a:cs typeface="Bodoni"/>
                <a:sym typeface="Bodoni"/>
              </a:rPr>
              <a:t>Pennsylvania</a:t>
            </a:r>
          </a:p>
          <a:p>
            <a:pPr marL="0" marR="0" lvl="0" indent="0" algn="ctr" rtl="0">
              <a:lnSpc>
                <a:spcPct val="100000"/>
              </a:lnSpc>
              <a:spcBef>
                <a:spcPts val="0"/>
              </a:spcBef>
              <a:spcAft>
                <a:spcPts val="0"/>
              </a:spcAft>
              <a:buClr>
                <a:srgbClr val="000000"/>
              </a:buClr>
              <a:buSzPts val="2400"/>
              <a:buFont typeface="Arial"/>
              <a:buNone/>
            </a:pPr>
            <a:r>
              <a:rPr lang="en-US" sz="2000" dirty="0">
                <a:solidFill>
                  <a:srgbClr val="385623"/>
                </a:solidFill>
                <a:latin typeface="Bodoni MT" panose="02070603080606020203" pitchFamily="18" charset="0"/>
                <a:ea typeface="Bodoni"/>
                <a:cs typeface="Bodoni"/>
                <a:sym typeface="Bodoni"/>
              </a:rPr>
              <a:t>Florida</a:t>
            </a:r>
          </a:p>
          <a:p>
            <a:pPr marL="0" marR="0" lvl="0" indent="0" algn="ctr" rtl="0">
              <a:lnSpc>
                <a:spcPct val="100000"/>
              </a:lnSpc>
              <a:spcBef>
                <a:spcPts val="0"/>
              </a:spcBef>
              <a:spcAft>
                <a:spcPts val="0"/>
              </a:spcAft>
              <a:buClr>
                <a:srgbClr val="000000"/>
              </a:buClr>
              <a:buSzPts val="2400"/>
              <a:buFont typeface="Arial"/>
              <a:buNone/>
            </a:pPr>
            <a:r>
              <a:rPr lang="en-US" sz="2000" dirty="0">
                <a:solidFill>
                  <a:srgbClr val="385623"/>
                </a:solidFill>
                <a:latin typeface="Bodoni MT" panose="02070603080606020203" pitchFamily="18" charset="0"/>
                <a:ea typeface="Bodoni"/>
                <a:cs typeface="Bodoni"/>
                <a:sym typeface="Bodoni"/>
              </a:rPr>
              <a:t>New York</a:t>
            </a:r>
            <a:endParaRPr lang="en-US" sz="2000" b="0" i="0" u="none" strike="noStrike" cap="none" dirty="0">
              <a:solidFill>
                <a:srgbClr val="385623"/>
              </a:solidFill>
              <a:latin typeface="Bodoni MT" panose="02070603080606020203" pitchFamily="18" charset="0"/>
              <a:ea typeface="Bodoni"/>
              <a:cs typeface="Bodoni"/>
              <a:sym typeface="Bodoni"/>
            </a:endParaRPr>
          </a:p>
          <a:p>
            <a:pPr marL="0" marR="0" lvl="0" indent="0" algn="ctr" rtl="0">
              <a:lnSpc>
                <a:spcPct val="100000"/>
              </a:lnSpc>
              <a:spcBef>
                <a:spcPts val="0"/>
              </a:spcBef>
              <a:spcAft>
                <a:spcPts val="0"/>
              </a:spcAft>
              <a:buClr>
                <a:srgbClr val="000000"/>
              </a:buClr>
              <a:buSzPts val="2400"/>
              <a:buFont typeface="Arial"/>
              <a:buNone/>
            </a:pPr>
            <a:endParaRPr sz="1100" b="0" i="0" u="none" strike="noStrike" cap="none" dirty="0">
              <a:solidFill>
                <a:srgbClr val="385623"/>
              </a:solidFill>
              <a:latin typeface="Bodoni MT" panose="02070603080606020203" pitchFamily="18" charset="0"/>
              <a:ea typeface="Bodoni"/>
              <a:cs typeface="Bodoni"/>
              <a:sym typeface="Bodon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g5990f58383_0_1"/>
          <p:cNvSpPr/>
          <p:nvPr/>
        </p:nvSpPr>
        <p:spPr>
          <a:xfrm>
            <a:off x="0" y="0"/>
            <a:ext cx="12192000" cy="1690800"/>
          </a:xfrm>
          <a:prstGeom prst="rect">
            <a:avLst/>
          </a:prstGeom>
          <a:solidFill>
            <a:srgbClr val="54813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Bodoni MT" panose="02070603080606020203" pitchFamily="18" charset="0"/>
              <a:ea typeface="Calibri"/>
              <a:cs typeface="Calibri"/>
              <a:sym typeface="Calibri"/>
            </a:endParaRPr>
          </a:p>
        </p:txBody>
      </p:sp>
      <p:sp>
        <p:nvSpPr>
          <p:cNvPr id="396" name="Google Shape;396;g5990f58383_0_1"/>
          <p:cNvSpPr txBox="1"/>
          <p:nvPr/>
        </p:nvSpPr>
        <p:spPr>
          <a:xfrm>
            <a:off x="838200" y="336845"/>
            <a:ext cx="10515600"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b="0" i="0" u="none" strike="noStrike" cap="none">
                <a:solidFill>
                  <a:schemeClr val="lt1"/>
                </a:solidFill>
                <a:latin typeface="Bodoni MT" panose="02070603080606020203" pitchFamily="18" charset="0"/>
                <a:ea typeface="Bodoni"/>
                <a:cs typeface="Bodoni"/>
                <a:sym typeface="Bodoni"/>
              </a:rPr>
              <a:t>POTENTIAL TARGET MARKETS</a:t>
            </a:r>
            <a:endParaRPr sz="4400" b="0" i="0" u="none" strike="noStrike" cap="none">
              <a:solidFill>
                <a:schemeClr val="dk1"/>
              </a:solidFill>
              <a:latin typeface="Bodoni MT" panose="02070603080606020203" pitchFamily="18" charset="0"/>
              <a:ea typeface="Bodoni"/>
              <a:cs typeface="Bodoni"/>
              <a:sym typeface="Bodoni"/>
            </a:endParaRPr>
          </a:p>
        </p:txBody>
      </p:sp>
      <p:pic>
        <p:nvPicPr>
          <p:cNvPr id="397" name="Google Shape;397;g5990f58383_0_1" descr="A person standing in front of a mirror posing for the camera&#10;&#10;Description automatically generated"/>
          <p:cNvPicPr preferRelativeResize="0"/>
          <p:nvPr/>
        </p:nvPicPr>
        <p:blipFill rotWithShape="1">
          <a:blip r:embed="rId3">
            <a:alphaModFix/>
          </a:blip>
          <a:srcRect/>
          <a:stretch/>
        </p:blipFill>
        <p:spPr>
          <a:xfrm>
            <a:off x="408141" y="2396586"/>
            <a:ext cx="5265813" cy="3862811"/>
          </a:xfrm>
          <a:prstGeom prst="rect">
            <a:avLst/>
          </a:prstGeom>
          <a:noFill/>
          <a:ln>
            <a:noFill/>
          </a:ln>
        </p:spPr>
      </p:pic>
      <p:pic>
        <p:nvPicPr>
          <p:cNvPr id="398" name="Google Shape;398;g5990f58383_0_1"/>
          <p:cNvPicPr preferRelativeResize="0"/>
          <p:nvPr/>
        </p:nvPicPr>
        <p:blipFill>
          <a:blip r:embed="rId4">
            <a:alphaModFix/>
          </a:blip>
          <a:stretch>
            <a:fillRect/>
          </a:stretch>
        </p:blipFill>
        <p:spPr>
          <a:xfrm>
            <a:off x="5916625" y="2222500"/>
            <a:ext cx="6105525" cy="4036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g5b43958a8b_0_15"/>
          <p:cNvSpPr/>
          <p:nvPr/>
        </p:nvSpPr>
        <p:spPr>
          <a:xfrm>
            <a:off x="0" y="0"/>
            <a:ext cx="12192000" cy="1690800"/>
          </a:xfrm>
          <a:prstGeom prst="rect">
            <a:avLst/>
          </a:prstGeom>
          <a:solidFill>
            <a:srgbClr val="54813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Bodoni MT" panose="02070603080606020203" pitchFamily="18" charset="0"/>
              <a:ea typeface="Calibri"/>
              <a:cs typeface="Calibri"/>
              <a:sym typeface="Calibri"/>
            </a:endParaRPr>
          </a:p>
        </p:txBody>
      </p:sp>
      <p:sp>
        <p:nvSpPr>
          <p:cNvPr id="404" name="Google Shape;404;g5b43958a8b_0_15"/>
          <p:cNvSpPr txBox="1"/>
          <p:nvPr/>
        </p:nvSpPr>
        <p:spPr>
          <a:xfrm>
            <a:off x="838200" y="336845"/>
            <a:ext cx="10515600"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b="0" i="0" u="none" strike="noStrike" cap="none">
                <a:solidFill>
                  <a:schemeClr val="lt1"/>
                </a:solidFill>
                <a:latin typeface="Bodoni MT" panose="02070603080606020203" pitchFamily="18" charset="0"/>
                <a:ea typeface="Bodoni"/>
                <a:cs typeface="Bodoni"/>
                <a:sym typeface="Bodoni"/>
              </a:rPr>
              <a:t>NO EMPTY SEATS ON YOUR FLEET</a:t>
            </a:r>
            <a:endParaRPr sz="4400" b="0" i="0" u="none" strike="noStrike" cap="none">
              <a:solidFill>
                <a:schemeClr val="dk1"/>
              </a:solidFill>
              <a:latin typeface="Bodoni MT" panose="02070603080606020203" pitchFamily="18" charset="0"/>
              <a:ea typeface="Bodoni"/>
              <a:cs typeface="Bodoni"/>
              <a:sym typeface="Bodoni"/>
            </a:endParaRPr>
          </a:p>
        </p:txBody>
      </p:sp>
      <p:pic>
        <p:nvPicPr>
          <p:cNvPr id="405" name="Google Shape;405;g5b43958a8b_0_15"/>
          <p:cNvPicPr preferRelativeResize="0"/>
          <p:nvPr/>
        </p:nvPicPr>
        <p:blipFill rotWithShape="1">
          <a:blip r:embed="rId3">
            <a:alphaModFix/>
          </a:blip>
          <a:srcRect/>
          <a:stretch/>
        </p:blipFill>
        <p:spPr>
          <a:xfrm>
            <a:off x="6236738" y="2377538"/>
            <a:ext cx="5419725" cy="3962400"/>
          </a:xfrm>
          <a:prstGeom prst="rect">
            <a:avLst/>
          </a:prstGeom>
          <a:noFill/>
          <a:ln>
            <a:noFill/>
          </a:ln>
        </p:spPr>
      </p:pic>
      <p:pic>
        <p:nvPicPr>
          <p:cNvPr id="406" name="Google Shape;406;g5b43958a8b_0_15" descr="Angel face with no fill"/>
          <p:cNvPicPr preferRelativeResize="0"/>
          <p:nvPr/>
        </p:nvPicPr>
        <p:blipFill rotWithShape="1">
          <a:blip r:embed="rId4">
            <a:alphaModFix/>
          </a:blip>
          <a:srcRect/>
          <a:stretch/>
        </p:blipFill>
        <p:spPr>
          <a:xfrm>
            <a:off x="2277201" y="3429000"/>
            <a:ext cx="1563624" cy="1563624"/>
          </a:xfrm>
          <a:prstGeom prst="rect">
            <a:avLst/>
          </a:prstGeom>
          <a:noFill/>
          <a:ln>
            <a:noFill/>
          </a:ln>
        </p:spPr>
      </p:pic>
      <p:pic>
        <p:nvPicPr>
          <p:cNvPr id="407" name="Google Shape;407;g5b43958a8b_0_15" descr="Business Growth"/>
          <p:cNvPicPr preferRelativeResize="0"/>
          <p:nvPr/>
        </p:nvPicPr>
        <p:blipFill rotWithShape="1">
          <a:blip r:embed="rId5">
            <a:alphaModFix/>
          </a:blip>
          <a:srcRect/>
          <a:stretch/>
        </p:blipFill>
        <p:spPr>
          <a:xfrm>
            <a:off x="4150077" y="3429000"/>
            <a:ext cx="1563624" cy="1563624"/>
          </a:xfrm>
          <a:prstGeom prst="rect">
            <a:avLst/>
          </a:prstGeom>
          <a:noFill/>
          <a:ln>
            <a:noFill/>
          </a:ln>
        </p:spPr>
      </p:pic>
      <p:pic>
        <p:nvPicPr>
          <p:cNvPr id="408" name="Google Shape;408;g5b43958a8b_0_15" descr="Dollar"/>
          <p:cNvPicPr preferRelativeResize="0"/>
          <p:nvPr/>
        </p:nvPicPr>
        <p:blipFill rotWithShape="1">
          <a:blip r:embed="rId6">
            <a:alphaModFix/>
          </a:blip>
          <a:srcRect/>
          <a:stretch/>
        </p:blipFill>
        <p:spPr>
          <a:xfrm>
            <a:off x="452059" y="3429000"/>
            <a:ext cx="1563624" cy="15636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g5b43958a8b_0_15"/>
          <p:cNvSpPr/>
          <p:nvPr/>
        </p:nvSpPr>
        <p:spPr>
          <a:xfrm>
            <a:off x="0" y="0"/>
            <a:ext cx="12192000" cy="1690800"/>
          </a:xfrm>
          <a:prstGeom prst="rect">
            <a:avLst/>
          </a:prstGeom>
          <a:solidFill>
            <a:srgbClr val="54813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Bodoni MT" panose="02070603080606020203" pitchFamily="18" charset="0"/>
              <a:ea typeface="Calibri"/>
              <a:cs typeface="Calibri"/>
              <a:sym typeface="Calibri"/>
            </a:endParaRPr>
          </a:p>
        </p:txBody>
      </p:sp>
      <p:sp>
        <p:nvSpPr>
          <p:cNvPr id="404" name="Google Shape;404;g5b43958a8b_0_15"/>
          <p:cNvSpPr txBox="1"/>
          <p:nvPr/>
        </p:nvSpPr>
        <p:spPr>
          <a:xfrm>
            <a:off x="838200" y="336845"/>
            <a:ext cx="10515600"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dirty="0">
                <a:solidFill>
                  <a:schemeClr val="lt1"/>
                </a:solidFill>
                <a:latin typeface="Bodoni MT" panose="02070603080606020203" pitchFamily="18" charset="0"/>
                <a:ea typeface="Bodoni"/>
                <a:cs typeface="Bodoni"/>
                <a:sym typeface="Bodoni"/>
              </a:rPr>
              <a:t>Contact Information</a:t>
            </a:r>
            <a:endParaRPr sz="4400" b="0" i="0" u="none" strike="noStrike" cap="none" dirty="0">
              <a:solidFill>
                <a:schemeClr val="dk1"/>
              </a:solidFill>
              <a:latin typeface="Bodoni MT" panose="02070603080606020203" pitchFamily="18" charset="0"/>
              <a:ea typeface="Bodoni"/>
              <a:cs typeface="Bodoni"/>
              <a:sym typeface="Bodoni"/>
            </a:endParaRPr>
          </a:p>
        </p:txBody>
      </p:sp>
      <p:sp>
        <p:nvSpPr>
          <p:cNvPr id="4" name="TextBox 3">
            <a:extLst>
              <a:ext uri="{FF2B5EF4-FFF2-40B4-BE49-F238E27FC236}">
                <a16:creationId xmlns:a16="http://schemas.microsoft.com/office/drawing/2014/main" id="{756235E9-A471-4B20-A2F2-2E2B729F6AD4}"/>
              </a:ext>
            </a:extLst>
          </p:cNvPr>
          <p:cNvSpPr txBox="1"/>
          <p:nvPr/>
        </p:nvSpPr>
        <p:spPr>
          <a:xfrm>
            <a:off x="838200" y="2675525"/>
            <a:ext cx="5591175" cy="2554545"/>
          </a:xfrm>
          <a:prstGeom prst="rect">
            <a:avLst/>
          </a:prstGeom>
          <a:noFill/>
        </p:spPr>
        <p:txBody>
          <a:bodyPr wrap="square" rtlCol="0">
            <a:spAutoFit/>
          </a:bodyPr>
          <a:lstStyle/>
          <a:p>
            <a:r>
              <a:rPr lang="en-US" sz="4000" dirty="0">
                <a:latin typeface="Bodoni MT" panose="02070603080606020203" pitchFamily="18" charset="0"/>
              </a:rPr>
              <a:t>Business Inquiries:</a:t>
            </a:r>
          </a:p>
          <a:p>
            <a:r>
              <a:rPr lang="en-US" sz="4000" dirty="0">
                <a:latin typeface="Bodoni MT" panose="02070603080606020203" pitchFamily="18" charset="0"/>
                <a:hlinkClick r:id="rId3"/>
              </a:rPr>
              <a:t>info@transalytics.com</a:t>
            </a:r>
            <a:endParaRPr lang="en-US" sz="4000" dirty="0">
              <a:latin typeface="Bodoni MT" panose="02070603080606020203" pitchFamily="18" charset="0"/>
            </a:endParaRPr>
          </a:p>
          <a:p>
            <a:r>
              <a:rPr lang="en-US" sz="4000" dirty="0">
                <a:latin typeface="Bodoni MT" panose="02070603080606020203" pitchFamily="18" charset="0"/>
              </a:rPr>
              <a:t>312-312-4397</a:t>
            </a:r>
          </a:p>
          <a:p>
            <a:r>
              <a:rPr lang="en-US" sz="4000" dirty="0">
                <a:latin typeface="Bodoni MT" panose="02070603080606020203" pitchFamily="18" charset="0"/>
              </a:rPr>
              <a:t>www.transalytics.com </a:t>
            </a:r>
          </a:p>
        </p:txBody>
      </p:sp>
      <p:pic>
        <p:nvPicPr>
          <p:cNvPr id="11" name="Google Shape;154;p19">
            <a:extLst>
              <a:ext uri="{FF2B5EF4-FFF2-40B4-BE49-F238E27FC236}">
                <a16:creationId xmlns:a16="http://schemas.microsoft.com/office/drawing/2014/main" id="{746D916D-D4F9-46B6-818A-6478A7B42CC7}"/>
              </a:ext>
            </a:extLst>
          </p:cNvPr>
          <p:cNvPicPr preferRelativeResize="0"/>
          <p:nvPr/>
        </p:nvPicPr>
        <p:blipFill rotWithShape="1">
          <a:blip r:embed="rId4">
            <a:alphaModFix/>
          </a:blip>
          <a:srcRect b="9600"/>
          <a:stretch/>
        </p:blipFill>
        <p:spPr>
          <a:xfrm>
            <a:off x="7386625" y="1690800"/>
            <a:ext cx="4805375" cy="1012376"/>
          </a:xfrm>
          <a:prstGeom prst="rect">
            <a:avLst/>
          </a:prstGeom>
          <a:noFill/>
          <a:ln>
            <a:noFill/>
          </a:ln>
        </p:spPr>
      </p:pic>
    </p:spTree>
    <p:extLst>
      <p:ext uri="{BB962C8B-B14F-4D97-AF65-F5344CB8AC3E}">
        <p14:creationId xmlns:p14="http://schemas.microsoft.com/office/powerpoint/2010/main" val="1047387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0"/>
          <p:cNvSpPr txBox="1"/>
          <p:nvPr/>
        </p:nvSpPr>
        <p:spPr>
          <a:xfrm>
            <a:off x="9857172" y="5857646"/>
            <a:ext cx="1989495" cy="64633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385623"/>
                </a:solidFill>
                <a:latin typeface="Bodoni MT" panose="02070603080606020203" pitchFamily="18" charset="0"/>
                <a:ea typeface="Bodoni"/>
                <a:cs typeface="Bodoni"/>
                <a:sym typeface="Bodoni"/>
              </a:rPr>
              <a:t>Today</a:t>
            </a:r>
            <a:endParaRPr sz="1400" b="0" i="0" u="none" strike="noStrike" cap="none">
              <a:solidFill>
                <a:srgbClr val="000000"/>
              </a:solidFill>
              <a:latin typeface="Bodoni MT" panose="02070603080606020203" pitchFamily="18" charset="0"/>
              <a:ea typeface="Bodoni"/>
              <a:cs typeface="Bodoni"/>
              <a:sym typeface="Bodoni"/>
            </a:endParaRPr>
          </a:p>
        </p:txBody>
      </p:sp>
      <p:pic>
        <p:nvPicPr>
          <p:cNvPr id="160" name="Google Shape;160;p20" descr="Truck"/>
          <p:cNvPicPr preferRelativeResize="0"/>
          <p:nvPr/>
        </p:nvPicPr>
        <p:blipFill rotWithShape="1">
          <a:blip r:embed="rId3">
            <a:alphaModFix/>
          </a:blip>
          <a:srcRect/>
          <a:stretch/>
        </p:blipFill>
        <p:spPr>
          <a:xfrm>
            <a:off x="9394620" y="4137018"/>
            <a:ext cx="2286000" cy="2286000"/>
          </a:xfrm>
          <a:prstGeom prst="rect">
            <a:avLst/>
          </a:prstGeom>
          <a:noFill/>
          <a:ln>
            <a:noFill/>
          </a:ln>
        </p:spPr>
      </p:pic>
      <p:sp>
        <p:nvSpPr>
          <p:cNvPr id="161" name="Google Shape;161;p20"/>
          <p:cNvSpPr txBox="1"/>
          <p:nvPr/>
        </p:nvSpPr>
        <p:spPr>
          <a:xfrm>
            <a:off x="4461006" y="5648871"/>
            <a:ext cx="2807436" cy="1015622"/>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385623"/>
                </a:solidFill>
                <a:latin typeface="Bodoni MT" panose="02070603080606020203" pitchFamily="18" charset="0"/>
                <a:ea typeface="Bodoni"/>
                <a:cs typeface="Bodoni"/>
                <a:sym typeface="Bodoni"/>
              </a:rPr>
              <a:t>Largest in Midwest</a:t>
            </a:r>
            <a:endParaRPr sz="1400" b="0" i="0" u="none" strike="noStrike" cap="none">
              <a:solidFill>
                <a:srgbClr val="000000"/>
              </a:solidFill>
              <a:latin typeface="Bodoni MT" panose="02070603080606020203" pitchFamily="18" charset="0"/>
              <a:ea typeface="Bodoni"/>
              <a:cs typeface="Bodoni"/>
              <a:sym typeface="Bodoni"/>
            </a:endParaRPr>
          </a:p>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rgbClr val="385623"/>
                </a:solidFill>
                <a:latin typeface="Bodoni MT" panose="02070603080606020203" pitchFamily="18" charset="0"/>
                <a:ea typeface="Bodoni"/>
                <a:cs typeface="Bodoni"/>
                <a:sym typeface="Bodoni"/>
              </a:rPr>
              <a:t>1980</a:t>
            </a:r>
            <a:endParaRPr sz="1400" b="0" i="0" u="none" strike="noStrike" cap="none">
              <a:solidFill>
                <a:srgbClr val="000000"/>
              </a:solidFill>
              <a:latin typeface="Bodoni MT" panose="02070603080606020203" pitchFamily="18" charset="0"/>
              <a:ea typeface="Bodoni"/>
              <a:cs typeface="Bodoni"/>
              <a:sym typeface="Bodoni"/>
            </a:endParaRPr>
          </a:p>
        </p:txBody>
      </p:sp>
      <p:grpSp>
        <p:nvGrpSpPr>
          <p:cNvPr id="162" name="Google Shape;162;p20"/>
          <p:cNvGrpSpPr/>
          <p:nvPr/>
        </p:nvGrpSpPr>
        <p:grpSpPr>
          <a:xfrm>
            <a:off x="9258118" y="354023"/>
            <a:ext cx="3134710" cy="1213400"/>
            <a:chOff x="7346413" y="2301766"/>
            <a:chExt cx="2401619" cy="1074316"/>
          </a:xfrm>
        </p:grpSpPr>
        <p:pic>
          <p:nvPicPr>
            <p:cNvPr id="163" name="Google Shape;163;p20" descr="Truck"/>
            <p:cNvPicPr preferRelativeResize="0"/>
            <p:nvPr/>
          </p:nvPicPr>
          <p:blipFill rotWithShape="1">
            <a:blip r:embed="rId4">
              <a:alphaModFix/>
            </a:blip>
            <a:srcRect/>
            <a:stretch/>
          </p:blipFill>
          <p:spPr>
            <a:xfrm>
              <a:off x="7441006" y="2301766"/>
              <a:ext cx="914400" cy="914400"/>
            </a:xfrm>
            <a:prstGeom prst="rect">
              <a:avLst/>
            </a:prstGeom>
            <a:noFill/>
            <a:ln>
              <a:noFill/>
            </a:ln>
          </p:spPr>
        </p:pic>
        <p:sp>
          <p:nvSpPr>
            <p:cNvPr id="164" name="Google Shape;164;p20"/>
            <p:cNvSpPr txBox="1"/>
            <p:nvPr/>
          </p:nvSpPr>
          <p:spPr>
            <a:xfrm>
              <a:off x="7346413" y="2967335"/>
              <a:ext cx="2401619" cy="4087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Bodoni MT" panose="02070603080606020203" pitchFamily="18" charset="0"/>
                  <a:ea typeface="Bodoni"/>
                  <a:cs typeface="Bodoni"/>
                  <a:sym typeface="Bodoni"/>
                </a:rPr>
                <a:t>IRH EXPRESS</a:t>
              </a:r>
              <a:endParaRPr sz="1400" b="0" i="0" u="none" strike="noStrike" cap="none">
                <a:solidFill>
                  <a:srgbClr val="000000"/>
                </a:solidFill>
                <a:latin typeface="Bodoni MT" panose="02070603080606020203" pitchFamily="18" charset="0"/>
                <a:sym typeface="Arial"/>
              </a:endParaRPr>
            </a:p>
          </p:txBody>
        </p:sp>
      </p:grpSp>
      <p:pic>
        <p:nvPicPr>
          <p:cNvPr id="165" name="Google Shape;165;p20" descr="An old photo of a truck&#10;&#10;Description automatically generated"/>
          <p:cNvPicPr preferRelativeResize="0"/>
          <p:nvPr/>
        </p:nvPicPr>
        <p:blipFill rotWithShape="1">
          <a:blip r:embed="rId5">
            <a:alphaModFix/>
          </a:blip>
          <a:srcRect/>
          <a:stretch/>
        </p:blipFill>
        <p:spPr>
          <a:xfrm>
            <a:off x="345326" y="2053725"/>
            <a:ext cx="3754775" cy="2565250"/>
          </a:xfrm>
          <a:prstGeom prst="rect">
            <a:avLst/>
          </a:prstGeom>
          <a:noFill/>
          <a:ln>
            <a:noFill/>
          </a:ln>
        </p:spPr>
      </p:pic>
      <p:sp>
        <p:nvSpPr>
          <p:cNvPr id="166" name="Google Shape;166;p20"/>
          <p:cNvSpPr txBox="1"/>
          <p:nvPr/>
        </p:nvSpPr>
        <p:spPr>
          <a:xfrm>
            <a:off x="345333" y="5564368"/>
            <a:ext cx="1989495" cy="1015663"/>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385623"/>
                </a:solidFill>
                <a:latin typeface="Bodoni MT" panose="02070603080606020203" pitchFamily="18" charset="0"/>
                <a:ea typeface="Bodoni"/>
                <a:cs typeface="Bodoni"/>
                <a:sym typeface="Bodoni"/>
              </a:rPr>
              <a:t>Established in</a:t>
            </a:r>
            <a:endParaRPr sz="1400" b="0" i="0" u="none" strike="noStrike" cap="none">
              <a:solidFill>
                <a:srgbClr val="000000"/>
              </a:solidFill>
              <a:latin typeface="Bodoni MT" panose="02070603080606020203" pitchFamily="18" charset="0"/>
              <a:ea typeface="Bodoni"/>
              <a:cs typeface="Bodoni"/>
              <a:sym typeface="Bodoni"/>
            </a:endParaRPr>
          </a:p>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a:solidFill>
                  <a:srgbClr val="385623"/>
                </a:solidFill>
                <a:latin typeface="Bodoni MT" panose="02070603080606020203" pitchFamily="18" charset="0"/>
                <a:ea typeface="Bodoni"/>
                <a:cs typeface="Bodoni"/>
                <a:sym typeface="Bodoni"/>
              </a:rPr>
              <a:t>1958</a:t>
            </a:r>
            <a:endParaRPr sz="1400" b="0" i="0" u="none" strike="noStrike" cap="none">
              <a:solidFill>
                <a:srgbClr val="000000"/>
              </a:solidFill>
              <a:latin typeface="Bodoni MT" panose="02070603080606020203" pitchFamily="18" charset="0"/>
              <a:ea typeface="Bodoni"/>
              <a:cs typeface="Bodoni"/>
              <a:sym typeface="Bodoni"/>
            </a:endParaRPr>
          </a:p>
        </p:txBody>
      </p:sp>
      <p:cxnSp>
        <p:nvCxnSpPr>
          <p:cNvPr id="167" name="Google Shape;167;p20"/>
          <p:cNvCxnSpPr/>
          <p:nvPr/>
        </p:nvCxnSpPr>
        <p:spPr>
          <a:xfrm>
            <a:off x="345333" y="5228947"/>
            <a:ext cx="11586255" cy="79899"/>
          </a:xfrm>
          <a:prstGeom prst="straightConnector1">
            <a:avLst/>
          </a:prstGeom>
          <a:noFill/>
          <a:ln w="57150" cap="flat" cmpd="sng">
            <a:solidFill>
              <a:srgbClr val="385623"/>
            </a:solidFill>
            <a:prstDash val="solid"/>
            <a:miter lim="800000"/>
            <a:headEnd type="none" w="sm" len="sm"/>
            <a:tailEnd type="none" w="sm" len="sm"/>
          </a:ln>
        </p:spPr>
      </p:cxnSp>
      <p:grpSp>
        <p:nvGrpSpPr>
          <p:cNvPr id="168" name="Google Shape;168;p20"/>
          <p:cNvGrpSpPr/>
          <p:nvPr/>
        </p:nvGrpSpPr>
        <p:grpSpPr>
          <a:xfrm>
            <a:off x="757806" y="4618968"/>
            <a:ext cx="1237713" cy="1237713"/>
            <a:chOff x="757806" y="4618968"/>
            <a:chExt cx="1237713" cy="1237713"/>
          </a:xfrm>
        </p:grpSpPr>
        <p:pic>
          <p:nvPicPr>
            <p:cNvPr id="169" name="Google Shape;169;p20" descr="Truck"/>
            <p:cNvPicPr preferRelativeResize="0"/>
            <p:nvPr/>
          </p:nvPicPr>
          <p:blipFill rotWithShape="1">
            <a:blip r:embed="rId3">
              <a:alphaModFix/>
            </a:blip>
            <a:srcRect/>
            <a:stretch/>
          </p:blipFill>
          <p:spPr>
            <a:xfrm>
              <a:off x="757806" y="4618968"/>
              <a:ext cx="1237713" cy="1237713"/>
            </a:xfrm>
            <a:prstGeom prst="rect">
              <a:avLst/>
            </a:prstGeom>
            <a:noFill/>
            <a:ln>
              <a:noFill/>
            </a:ln>
          </p:spPr>
        </p:pic>
        <p:sp>
          <p:nvSpPr>
            <p:cNvPr id="170" name="Google Shape;170;p20"/>
            <p:cNvSpPr txBox="1"/>
            <p:nvPr/>
          </p:nvSpPr>
          <p:spPr>
            <a:xfrm>
              <a:off x="1025754" y="4856059"/>
              <a:ext cx="62549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Bodoni MT" panose="02070603080606020203" pitchFamily="18" charset="0"/>
                  <a:ea typeface="Bodoni"/>
                  <a:cs typeface="Bodoni"/>
                  <a:sym typeface="Bodoni"/>
                </a:rPr>
                <a:t>5</a:t>
              </a:r>
              <a:endParaRPr sz="1800" b="1" i="0" u="none" strike="noStrike" cap="none">
                <a:solidFill>
                  <a:schemeClr val="lt1"/>
                </a:solidFill>
                <a:latin typeface="Bodoni MT" panose="02070603080606020203" pitchFamily="18" charset="0"/>
                <a:ea typeface="Bodoni"/>
                <a:cs typeface="Bodoni"/>
                <a:sym typeface="Bodoni"/>
              </a:endParaRPr>
            </a:p>
          </p:txBody>
        </p:sp>
      </p:grpSp>
      <p:sp>
        <p:nvSpPr>
          <p:cNvPr id="171" name="Google Shape;171;p20"/>
          <p:cNvSpPr txBox="1"/>
          <p:nvPr/>
        </p:nvSpPr>
        <p:spPr>
          <a:xfrm>
            <a:off x="9663960" y="4754553"/>
            <a:ext cx="150228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Bodoni MT" panose="02070603080606020203" pitchFamily="18" charset="0"/>
                <a:ea typeface="Bodoni"/>
                <a:cs typeface="Bodoni"/>
                <a:sym typeface="Bodoni"/>
              </a:rPr>
              <a:t>3,150</a:t>
            </a:r>
            <a:endParaRPr sz="1400" b="0" i="0" u="none" strike="noStrike" cap="none">
              <a:solidFill>
                <a:srgbClr val="000000"/>
              </a:solidFill>
              <a:latin typeface="Bodoni MT" panose="02070603080606020203" pitchFamily="18" charset="0"/>
              <a:ea typeface="Bodoni"/>
              <a:cs typeface="Bodoni"/>
              <a:sym typeface="Bodoni"/>
            </a:endParaRPr>
          </a:p>
        </p:txBody>
      </p:sp>
      <p:sp>
        <p:nvSpPr>
          <p:cNvPr id="172" name="Google Shape;172;p20"/>
          <p:cNvSpPr/>
          <p:nvPr/>
        </p:nvSpPr>
        <p:spPr>
          <a:xfrm>
            <a:off x="0" y="0"/>
            <a:ext cx="12192000" cy="1690800"/>
          </a:xfrm>
          <a:prstGeom prst="rect">
            <a:avLst/>
          </a:prstGeom>
          <a:solidFill>
            <a:srgbClr val="54813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Bodoni MT" panose="02070603080606020203" pitchFamily="18" charset="0"/>
              <a:ea typeface="Calibri"/>
              <a:cs typeface="Calibri"/>
              <a:sym typeface="Calibri"/>
            </a:endParaRPr>
          </a:p>
        </p:txBody>
      </p:sp>
      <p:sp>
        <p:nvSpPr>
          <p:cNvPr id="173" name="Google Shape;173;p2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dirty="0">
                <a:solidFill>
                  <a:schemeClr val="lt1"/>
                </a:solidFill>
                <a:latin typeface="Bodoni MT" panose="02070603080606020203" pitchFamily="18" charset="0"/>
                <a:ea typeface="Bodoni"/>
                <a:cs typeface="Bodoni"/>
                <a:sym typeface="Bodoni"/>
              </a:rPr>
              <a:t>IRISH EXPRESS STORY</a:t>
            </a:r>
            <a:endParaRPr dirty="0">
              <a:latin typeface="Bodoni MT" panose="02070603080606020203" pitchFamily="18" charset="0"/>
              <a:ea typeface="Bodoni"/>
              <a:cs typeface="Bodoni"/>
              <a:sym typeface="Bodoni"/>
            </a:endParaRPr>
          </a:p>
        </p:txBody>
      </p:sp>
      <p:pic>
        <p:nvPicPr>
          <p:cNvPr id="174" name="Google Shape;174;p20" descr="A person riding on the back of a truck&#10;&#10;Description automatically generated"/>
          <p:cNvPicPr preferRelativeResize="0"/>
          <p:nvPr/>
        </p:nvPicPr>
        <p:blipFill rotWithShape="1">
          <a:blip r:embed="rId6">
            <a:alphaModFix/>
          </a:blip>
          <a:srcRect/>
          <a:stretch/>
        </p:blipFill>
        <p:spPr>
          <a:xfrm>
            <a:off x="4279770" y="2069712"/>
            <a:ext cx="3534228" cy="2558684"/>
          </a:xfrm>
          <a:prstGeom prst="rect">
            <a:avLst/>
          </a:prstGeom>
          <a:noFill/>
          <a:ln>
            <a:noFill/>
          </a:ln>
        </p:spPr>
      </p:pic>
      <p:grpSp>
        <p:nvGrpSpPr>
          <p:cNvPr id="175" name="Google Shape;175;p20"/>
          <p:cNvGrpSpPr/>
          <p:nvPr/>
        </p:nvGrpSpPr>
        <p:grpSpPr>
          <a:xfrm>
            <a:off x="5137609" y="4480356"/>
            <a:ext cx="1440157" cy="1533945"/>
            <a:chOff x="757806" y="4618968"/>
            <a:chExt cx="1237713" cy="1237713"/>
          </a:xfrm>
        </p:grpSpPr>
        <p:pic>
          <p:nvPicPr>
            <p:cNvPr id="176" name="Google Shape;176;p20" descr="Truck"/>
            <p:cNvPicPr preferRelativeResize="0"/>
            <p:nvPr/>
          </p:nvPicPr>
          <p:blipFill rotWithShape="1">
            <a:blip r:embed="rId3">
              <a:alphaModFix/>
            </a:blip>
            <a:srcRect/>
            <a:stretch/>
          </p:blipFill>
          <p:spPr>
            <a:xfrm>
              <a:off x="757806" y="4618968"/>
              <a:ext cx="1237713" cy="1237713"/>
            </a:xfrm>
            <a:prstGeom prst="rect">
              <a:avLst/>
            </a:prstGeom>
            <a:noFill/>
            <a:ln>
              <a:noFill/>
            </a:ln>
          </p:spPr>
        </p:pic>
        <p:sp>
          <p:nvSpPr>
            <p:cNvPr id="177" name="Google Shape;177;p20"/>
            <p:cNvSpPr txBox="1"/>
            <p:nvPr/>
          </p:nvSpPr>
          <p:spPr>
            <a:xfrm>
              <a:off x="896124" y="4901699"/>
              <a:ext cx="625494" cy="37247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Bodoni MT" panose="02070603080606020203" pitchFamily="18" charset="0"/>
                  <a:ea typeface="Bodoni"/>
                  <a:cs typeface="Bodoni"/>
                  <a:sym typeface="Bodoni"/>
                </a:rPr>
                <a:t>950</a:t>
              </a:r>
              <a:endParaRPr sz="1800" b="1" i="0" u="none" strike="noStrike" cap="none">
                <a:solidFill>
                  <a:schemeClr val="lt1"/>
                </a:solidFill>
                <a:latin typeface="Bodoni MT" panose="02070603080606020203" pitchFamily="18" charset="0"/>
                <a:ea typeface="Bodoni"/>
                <a:cs typeface="Bodoni"/>
                <a:sym typeface="Bodoni"/>
              </a:endParaRPr>
            </a:p>
          </p:txBody>
        </p:sp>
      </p:grpSp>
      <p:pic>
        <p:nvPicPr>
          <p:cNvPr id="178" name="Google Shape;178;p20" descr="A green truck is driving down the road&#10;&#10;Description automatically generated"/>
          <p:cNvPicPr preferRelativeResize="0"/>
          <p:nvPr/>
        </p:nvPicPr>
        <p:blipFill rotWithShape="1">
          <a:blip r:embed="rId7">
            <a:alphaModFix/>
          </a:blip>
          <a:srcRect/>
          <a:stretch/>
        </p:blipFill>
        <p:spPr>
          <a:xfrm>
            <a:off x="7980045" y="2071345"/>
            <a:ext cx="3996597" cy="255868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1"/>
          <p:cNvSpPr/>
          <p:nvPr/>
        </p:nvSpPr>
        <p:spPr>
          <a:xfrm>
            <a:off x="0" y="0"/>
            <a:ext cx="12192000" cy="1690688"/>
          </a:xfrm>
          <a:prstGeom prst="rect">
            <a:avLst/>
          </a:prstGeom>
          <a:solidFill>
            <a:srgbClr val="54813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Bodoni MT" panose="02070603080606020203" pitchFamily="18" charset="0"/>
              <a:ea typeface="Bodoni"/>
              <a:cs typeface="Bodoni"/>
              <a:sym typeface="Bodoni"/>
            </a:endParaRPr>
          </a:p>
        </p:txBody>
      </p:sp>
      <p:sp>
        <p:nvSpPr>
          <p:cNvPr id="184" name="Google Shape;184;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solidFill>
                  <a:schemeClr val="lt1"/>
                </a:solidFill>
                <a:latin typeface="Bodoni MT" panose="02070603080606020203" pitchFamily="18" charset="0"/>
                <a:ea typeface="Bodoni"/>
                <a:cs typeface="Bodoni"/>
                <a:sym typeface="Bodoni"/>
              </a:rPr>
              <a:t>NATIONAL FOOTPRINT</a:t>
            </a:r>
            <a:endParaRPr>
              <a:latin typeface="Bodoni MT" panose="02070603080606020203" pitchFamily="18" charset="0"/>
              <a:ea typeface="Bodoni"/>
              <a:cs typeface="Bodoni"/>
              <a:sym typeface="Bodoni"/>
            </a:endParaRPr>
          </a:p>
        </p:txBody>
      </p:sp>
      <p:grpSp>
        <p:nvGrpSpPr>
          <p:cNvPr id="185" name="Google Shape;185;p21"/>
          <p:cNvGrpSpPr/>
          <p:nvPr/>
        </p:nvGrpSpPr>
        <p:grpSpPr>
          <a:xfrm>
            <a:off x="9258118" y="354023"/>
            <a:ext cx="3134710" cy="1213400"/>
            <a:chOff x="7346413" y="2301766"/>
            <a:chExt cx="2401619" cy="1074316"/>
          </a:xfrm>
        </p:grpSpPr>
        <p:pic>
          <p:nvPicPr>
            <p:cNvPr id="186" name="Google Shape;186;p21" descr="Truck"/>
            <p:cNvPicPr preferRelativeResize="0"/>
            <p:nvPr/>
          </p:nvPicPr>
          <p:blipFill rotWithShape="1">
            <a:blip r:embed="rId3">
              <a:alphaModFix/>
            </a:blip>
            <a:srcRect/>
            <a:stretch/>
          </p:blipFill>
          <p:spPr>
            <a:xfrm>
              <a:off x="7441006" y="2301766"/>
              <a:ext cx="914400" cy="914400"/>
            </a:xfrm>
            <a:prstGeom prst="rect">
              <a:avLst/>
            </a:prstGeom>
            <a:noFill/>
            <a:ln>
              <a:noFill/>
            </a:ln>
          </p:spPr>
        </p:pic>
        <p:sp>
          <p:nvSpPr>
            <p:cNvPr id="187" name="Google Shape;187;p21"/>
            <p:cNvSpPr txBox="1"/>
            <p:nvPr/>
          </p:nvSpPr>
          <p:spPr>
            <a:xfrm>
              <a:off x="7346413" y="2967335"/>
              <a:ext cx="2401619" cy="4087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Bodoni MT" panose="02070603080606020203" pitchFamily="18" charset="0"/>
                  <a:ea typeface="Bodoni"/>
                  <a:cs typeface="Bodoni"/>
                  <a:sym typeface="Bodoni"/>
                </a:rPr>
                <a:t>IRISH EXPRESS</a:t>
              </a:r>
              <a:endParaRPr sz="1400" b="0" i="0" u="none" strike="noStrike" cap="none">
                <a:solidFill>
                  <a:srgbClr val="000000"/>
                </a:solidFill>
                <a:latin typeface="Bodoni MT" panose="02070603080606020203" pitchFamily="18" charset="0"/>
                <a:ea typeface="Bodoni"/>
                <a:cs typeface="Bodoni"/>
                <a:sym typeface="Bodoni"/>
              </a:endParaRPr>
            </a:p>
          </p:txBody>
        </p:sp>
      </p:grpSp>
      <p:sp>
        <p:nvSpPr>
          <p:cNvPr id="188" name="Google Shape;188;p21"/>
          <p:cNvSpPr txBox="1"/>
          <p:nvPr/>
        </p:nvSpPr>
        <p:spPr>
          <a:xfrm>
            <a:off x="9258118" y="3487006"/>
            <a:ext cx="2560320" cy="1508105"/>
          </a:xfrm>
          <a:prstGeom prst="rect">
            <a:avLst/>
          </a:prstGeom>
          <a:solidFill>
            <a:srgbClr val="FBE4D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385623"/>
                </a:solidFill>
                <a:latin typeface="Bodoni MT" panose="02070603080606020203" pitchFamily="18" charset="0"/>
                <a:ea typeface="Bodoni"/>
                <a:cs typeface="Bodoni"/>
                <a:sym typeface="Bodoni"/>
              </a:rPr>
              <a:t># of Trucks</a:t>
            </a:r>
            <a:endParaRPr sz="1400" b="0" i="0" u="none" strike="noStrike" cap="none">
              <a:solidFill>
                <a:srgbClr val="000000"/>
              </a:solidFill>
              <a:latin typeface="Bodoni MT" panose="02070603080606020203" pitchFamily="18" charset="0"/>
              <a:ea typeface="Bodoni"/>
              <a:cs typeface="Bodoni"/>
              <a:sym typeface="Bodoni"/>
            </a:endParaRPr>
          </a:p>
          <a:p>
            <a:pPr marL="0" marR="0" lvl="0" indent="0" algn="ctr" rtl="0">
              <a:lnSpc>
                <a:spcPct val="100000"/>
              </a:lnSpc>
              <a:spcBef>
                <a:spcPts val="0"/>
              </a:spcBef>
              <a:spcAft>
                <a:spcPts val="0"/>
              </a:spcAft>
              <a:buClr>
                <a:srgbClr val="000000"/>
              </a:buClr>
              <a:buSzPts val="6000"/>
              <a:buFont typeface="Arial"/>
              <a:buNone/>
            </a:pPr>
            <a:r>
              <a:rPr lang="en-US" sz="6000" b="1" i="0" u="none" strike="noStrike" cap="none">
                <a:solidFill>
                  <a:srgbClr val="385623"/>
                </a:solidFill>
                <a:latin typeface="Bodoni MT" panose="02070603080606020203" pitchFamily="18" charset="0"/>
                <a:ea typeface="Bodoni"/>
                <a:cs typeface="Bodoni"/>
                <a:sym typeface="Bodoni"/>
              </a:rPr>
              <a:t>3,150</a:t>
            </a:r>
            <a:endParaRPr sz="1400" b="0" i="0" u="none" strike="noStrike" cap="none">
              <a:solidFill>
                <a:srgbClr val="000000"/>
              </a:solidFill>
              <a:latin typeface="Bodoni MT" panose="02070603080606020203" pitchFamily="18" charset="0"/>
              <a:ea typeface="Bodoni"/>
              <a:cs typeface="Bodoni"/>
              <a:sym typeface="Bodoni"/>
            </a:endParaRPr>
          </a:p>
        </p:txBody>
      </p:sp>
      <p:sp>
        <p:nvSpPr>
          <p:cNvPr id="189" name="Google Shape;189;p21"/>
          <p:cNvSpPr txBox="1"/>
          <p:nvPr/>
        </p:nvSpPr>
        <p:spPr>
          <a:xfrm>
            <a:off x="9258118" y="5126395"/>
            <a:ext cx="2560320" cy="1508105"/>
          </a:xfrm>
          <a:prstGeom prst="rect">
            <a:avLst/>
          </a:prstGeom>
          <a:solidFill>
            <a:srgbClr val="FBE4D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385623"/>
                </a:solidFill>
                <a:latin typeface="Bodoni MT" panose="02070603080606020203" pitchFamily="18" charset="0"/>
                <a:ea typeface="Bodoni"/>
                <a:cs typeface="Bodoni"/>
                <a:sym typeface="Bodoni"/>
              </a:rPr>
              <a:t># of Trailers</a:t>
            </a:r>
            <a:endParaRPr sz="1400" b="0" i="0" u="none" strike="noStrike" cap="none">
              <a:solidFill>
                <a:srgbClr val="000000"/>
              </a:solidFill>
              <a:latin typeface="Bodoni MT" panose="02070603080606020203" pitchFamily="18" charset="0"/>
              <a:ea typeface="Bodoni"/>
              <a:cs typeface="Bodoni"/>
              <a:sym typeface="Bodoni"/>
            </a:endParaRPr>
          </a:p>
          <a:p>
            <a:pPr marL="0" marR="0" lvl="0" indent="0" algn="ctr" rtl="0">
              <a:lnSpc>
                <a:spcPct val="100000"/>
              </a:lnSpc>
              <a:spcBef>
                <a:spcPts val="0"/>
              </a:spcBef>
              <a:spcAft>
                <a:spcPts val="0"/>
              </a:spcAft>
              <a:buClr>
                <a:srgbClr val="000000"/>
              </a:buClr>
              <a:buSzPts val="6000"/>
              <a:buFont typeface="Arial"/>
              <a:buNone/>
            </a:pPr>
            <a:r>
              <a:rPr lang="en-US" sz="6000" b="1" i="0" u="none" strike="noStrike" cap="none">
                <a:solidFill>
                  <a:srgbClr val="385623"/>
                </a:solidFill>
                <a:latin typeface="Bodoni MT" panose="02070603080606020203" pitchFamily="18" charset="0"/>
                <a:ea typeface="Bodoni"/>
                <a:cs typeface="Bodoni"/>
                <a:sym typeface="Bodoni"/>
              </a:rPr>
              <a:t>6,000</a:t>
            </a:r>
            <a:endParaRPr sz="1400" b="0" i="0" u="none" strike="noStrike" cap="none">
              <a:solidFill>
                <a:srgbClr val="000000"/>
              </a:solidFill>
              <a:latin typeface="Bodoni MT" panose="02070603080606020203" pitchFamily="18" charset="0"/>
              <a:ea typeface="Bodoni"/>
              <a:cs typeface="Bodoni"/>
              <a:sym typeface="Bodoni"/>
            </a:endParaRPr>
          </a:p>
        </p:txBody>
      </p:sp>
      <p:sp>
        <p:nvSpPr>
          <p:cNvPr id="190" name="Google Shape;190;p21"/>
          <p:cNvSpPr txBox="1"/>
          <p:nvPr/>
        </p:nvSpPr>
        <p:spPr>
          <a:xfrm>
            <a:off x="9258118" y="1867744"/>
            <a:ext cx="2560320" cy="1508760"/>
          </a:xfrm>
          <a:prstGeom prst="rect">
            <a:avLst/>
          </a:prstGeom>
          <a:solidFill>
            <a:srgbClr val="FBE4D4"/>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385623"/>
                </a:solidFill>
                <a:latin typeface="Bodoni MT" panose="02070603080606020203" pitchFamily="18" charset="0"/>
                <a:ea typeface="Bodoni"/>
                <a:cs typeface="Bodoni"/>
                <a:sym typeface="Bodoni"/>
              </a:rPr>
              <a:t># of Drivers</a:t>
            </a:r>
            <a:endParaRPr sz="1400" b="0" i="0" u="none" strike="noStrike" cap="none">
              <a:solidFill>
                <a:srgbClr val="000000"/>
              </a:solidFill>
              <a:latin typeface="Bodoni MT" panose="02070603080606020203" pitchFamily="18" charset="0"/>
              <a:ea typeface="Bodoni"/>
              <a:cs typeface="Bodoni"/>
              <a:sym typeface="Bodoni"/>
            </a:endParaRPr>
          </a:p>
          <a:p>
            <a:pPr marL="0" marR="0" lvl="0" indent="0" algn="ctr" rtl="0">
              <a:lnSpc>
                <a:spcPct val="100000"/>
              </a:lnSpc>
              <a:spcBef>
                <a:spcPts val="0"/>
              </a:spcBef>
              <a:spcAft>
                <a:spcPts val="0"/>
              </a:spcAft>
              <a:buClr>
                <a:srgbClr val="000000"/>
              </a:buClr>
              <a:buSzPts val="6000"/>
              <a:buFont typeface="Arial"/>
              <a:buNone/>
            </a:pPr>
            <a:r>
              <a:rPr lang="en-US" sz="6000" b="1" i="0" u="none" strike="noStrike" cap="none">
                <a:solidFill>
                  <a:srgbClr val="385623"/>
                </a:solidFill>
                <a:latin typeface="Bodoni MT" panose="02070603080606020203" pitchFamily="18" charset="0"/>
                <a:ea typeface="Bodoni"/>
                <a:cs typeface="Bodoni"/>
                <a:sym typeface="Bodoni"/>
              </a:rPr>
              <a:t>2,800</a:t>
            </a:r>
            <a:endParaRPr sz="1400" b="0" i="0" u="none" strike="noStrike" cap="none">
              <a:solidFill>
                <a:srgbClr val="000000"/>
              </a:solidFill>
              <a:latin typeface="Bodoni MT" panose="02070603080606020203" pitchFamily="18" charset="0"/>
              <a:ea typeface="Bodoni"/>
              <a:cs typeface="Bodoni"/>
              <a:sym typeface="Bodoni"/>
            </a:endParaRPr>
          </a:p>
        </p:txBody>
      </p:sp>
      <p:pic>
        <p:nvPicPr>
          <p:cNvPr id="191" name="Google Shape;191;p21"/>
          <p:cNvPicPr preferRelativeResize="0"/>
          <p:nvPr/>
        </p:nvPicPr>
        <p:blipFill rotWithShape="1">
          <a:blip r:embed="rId4">
            <a:alphaModFix/>
          </a:blip>
          <a:srcRect l="5089" t="8620" r="4218" b="7071"/>
          <a:stretch/>
        </p:blipFill>
        <p:spPr>
          <a:xfrm>
            <a:off x="373562" y="1867744"/>
            <a:ext cx="8220927" cy="4601013"/>
          </a:xfrm>
          <a:prstGeom prst="rect">
            <a:avLst/>
          </a:prstGeom>
          <a:noFill/>
          <a:ln>
            <a:noFill/>
          </a:ln>
        </p:spPr>
      </p:pic>
      <p:sp>
        <p:nvSpPr>
          <p:cNvPr id="192" name="Google Shape;192;p21"/>
          <p:cNvSpPr txBox="1"/>
          <p:nvPr/>
        </p:nvSpPr>
        <p:spPr>
          <a:xfrm>
            <a:off x="4918842" y="3199864"/>
            <a:ext cx="1437509"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385623"/>
                </a:solidFill>
                <a:latin typeface="Bodoni MT" panose="02070603080606020203" pitchFamily="18" charset="0"/>
                <a:ea typeface="Bodoni"/>
                <a:cs typeface="Bodoni"/>
                <a:sym typeface="Bodoni"/>
              </a:rPr>
              <a:t>HQ: CHICAGO</a:t>
            </a:r>
            <a:endParaRPr sz="1400" b="0" i="0" u="none" strike="noStrike" cap="none">
              <a:solidFill>
                <a:srgbClr val="000000"/>
              </a:solidFill>
              <a:latin typeface="Bodoni MT" panose="02070603080606020203" pitchFamily="18" charset="0"/>
              <a:ea typeface="Bodoni"/>
              <a:cs typeface="Bodoni"/>
              <a:sym typeface="Bodoni"/>
            </a:endParaRPr>
          </a:p>
        </p:txBody>
      </p:sp>
      <p:pic>
        <p:nvPicPr>
          <p:cNvPr id="193" name="Google Shape;193;p21" descr="Marker"/>
          <p:cNvPicPr preferRelativeResize="0"/>
          <p:nvPr/>
        </p:nvPicPr>
        <p:blipFill rotWithShape="1">
          <a:blip r:embed="rId5">
            <a:alphaModFix/>
          </a:blip>
          <a:srcRect/>
          <a:stretch/>
        </p:blipFill>
        <p:spPr>
          <a:xfrm>
            <a:off x="4528475" y="4038950"/>
            <a:ext cx="258600" cy="258600"/>
          </a:xfrm>
          <a:prstGeom prst="rect">
            <a:avLst/>
          </a:prstGeom>
          <a:noFill/>
          <a:ln>
            <a:noFill/>
          </a:ln>
        </p:spPr>
      </p:pic>
      <p:pic>
        <p:nvPicPr>
          <p:cNvPr id="194" name="Google Shape;194;p21" descr="Marker"/>
          <p:cNvPicPr preferRelativeResize="0"/>
          <p:nvPr/>
        </p:nvPicPr>
        <p:blipFill rotWithShape="1">
          <a:blip r:embed="rId5">
            <a:alphaModFix/>
          </a:blip>
          <a:srcRect/>
          <a:stretch/>
        </p:blipFill>
        <p:spPr>
          <a:xfrm>
            <a:off x="6293888" y="3598375"/>
            <a:ext cx="258600" cy="258600"/>
          </a:xfrm>
          <a:prstGeom prst="rect">
            <a:avLst/>
          </a:prstGeom>
          <a:noFill/>
          <a:ln>
            <a:noFill/>
          </a:ln>
        </p:spPr>
      </p:pic>
      <p:pic>
        <p:nvPicPr>
          <p:cNvPr id="195" name="Google Shape;195;p21" descr="Marker"/>
          <p:cNvPicPr preferRelativeResize="0"/>
          <p:nvPr/>
        </p:nvPicPr>
        <p:blipFill rotWithShape="1">
          <a:blip r:embed="rId5">
            <a:alphaModFix/>
          </a:blip>
          <a:srcRect/>
          <a:stretch/>
        </p:blipFill>
        <p:spPr>
          <a:xfrm>
            <a:off x="6638100" y="4602525"/>
            <a:ext cx="258600" cy="258600"/>
          </a:xfrm>
          <a:prstGeom prst="rect">
            <a:avLst/>
          </a:prstGeom>
          <a:noFill/>
          <a:ln>
            <a:noFill/>
          </a:ln>
        </p:spPr>
      </p:pic>
      <p:pic>
        <p:nvPicPr>
          <p:cNvPr id="196" name="Google Shape;196;p21" descr="Marker"/>
          <p:cNvPicPr preferRelativeResize="0"/>
          <p:nvPr/>
        </p:nvPicPr>
        <p:blipFill rotWithShape="1">
          <a:blip r:embed="rId5">
            <a:alphaModFix/>
          </a:blip>
          <a:srcRect/>
          <a:stretch/>
        </p:blipFill>
        <p:spPr>
          <a:xfrm>
            <a:off x="3866475" y="5815000"/>
            <a:ext cx="258600" cy="258600"/>
          </a:xfrm>
          <a:prstGeom prst="rect">
            <a:avLst/>
          </a:prstGeom>
          <a:noFill/>
          <a:ln>
            <a:noFill/>
          </a:ln>
        </p:spPr>
      </p:pic>
      <p:pic>
        <p:nvPicPr>
          <p:cNvPr id="197" name="Google Shape;197;p21" descr="Marker"/>
          <p:cNvPicPr preferRelativeResize="0"/>
          <p:nvPr/>
        </p:nvPicPr>
        <p:blipFill rotWithShape="1">
          <a:blip r:embed="rId5">
            <a:alphaModFix/>
          </a:blip>
          <a:srcRect/>
          <a:stretch/>
        </p:blipFill>
        <p:spPr>
          <a:xfrm>
            <a:off x="838200" y="4038950"/>
            <a:ext cx="258600" cy="258600"/>
          </a:xfrm>
          <a:prstGeom prst="rect">
            <a:avLst/>
          </a:prstGeom>
          <a:noFill/>
          <a:ln>
            <a:noFill/>
          </a:ln>
        </p:spPr>
      </p:pic>
      <p:pic>
        <p:nvPicPr>
          <p:cNvPr id="198" name="Google Shape;198;p21" descr="Marker"/>
          <p:cNvPicPr preferRelativeResize="0"/>
          <p:nvPr/>
        </p:nvPicPr>
        <p:blipFill rotWithShape="1">
          <a:blip r:embed="rId5">
            <a:alphaModFix/>
          </a:blip>
          <a:srcRect/>
          <a:stretch/>
        </p:blipFill>
        <p:spPr>
          <a:xfrm>
            <a:off x="2214625" y="3598375"/>
            <a:ext cx="258600" cy="258600"/>
          </a:xfrm>
          <a:prstGeom prst="rect">
            <a:avLst/>
          </a:prstGeom>
          <a:noFill/>
          <a:ln>
            <a:noFill/>
          </a:ln>
        </p:spPr>
      </p:pic>
      <p:pic>
        <p:nvPicPr>
          <p:cNvPr id="199" name="Google Shape;199;p21" descr="Marker"/>
          <p:cNvPicPr preferRelativeResize="0"/>
          <p:nvPr/>
        </p:nvPicPr>
        <p:blipFill rotWithShape="1">
          <a:blip r:embed="rId5">
            <a:alphaModFix/>
          </a:blip>
          <a:srcRect/>
          <a:stretch/>
        </p:blipFill>
        <p:spPr>
          <a:xfrm>
            <a:off x="1750900" y="4477900"/>
            <a:ext cx="258600" cy="258600"/>
          </a:xfrm>
          <a:prstGeom prst="rect">
            <a:avLst/>
          </a:prstGeom>
          <a:noFill/>
          <a:ln>
            <a:noFill/>
          </a:ln>
        </p:spPr>
      </p:pic>
      <p:pic>
        <p:nvPicPr>
          <p:cNvPr id="200" name="Google Shape;200;p21" descr="Marker"/>
          <p:cNvPicPr preferRelativeResize="0"/>
          <p:nvPr/>
        </p:nvPicPr>
        <p:blipFill rotWithShape="1">
          <a:blip r:embed="rId5">
            <a:alphaModFix/>
          </a:blip>
          <a:srcRect/>
          <a:stretch/>
        </p:blipFill>
        <p:spPr>
          <a:xfrm>
            <a:off x="7874725" y="3117900"/>
            <a:ext cx="258600" cy="258600"/>
          </a:xfrm>
          <a:prstGeom prst="rect">
            <a:avLst/>
          </a:prstGeom>
          <a:noFill/>
          <a:ln>
            <a:noFill/>
          </a:ln>
        </p:spPr>
      </p:pic>
      <p:pic>
        <p:nvPicPr>
          <p:cNvPr id="201" name="Google Shape;201;p21" descr="Marker"/>
          <p:cNvPicPr preferRelativeResize="0"/>
          <p:nvPr/>
        </p:nvPicPr>
        <p:blipFill rotWithShape="1">
          <a:blip r:embed="rId5">
            <a:alphaModFix/>
          </a:blip>
          <a:srcRect/>
          <a:stretch/>
        </p:blipFill>
        <p:spPr>
          <a:xfrm>
            <a:off x="260725" y="5556400"/>
            <a:ext cx="258600" cy="258600"/>
          </a:xfrm>
          <a:prstGeom prst="rect">
            <a:avLst/>
          </a:prstGeom>
          <a:noFill/>
          <a:ln>
            <a:noFill/>
          </a:ln>
        </p:spPr>
      </p:pic>
      <p:pic>
        <p:nvPicPr>
          <p:cNvPr id="202" name="Google Shape;202;p21"/>
          <p:cNvPicPr preferRelativeResize="0"/>
          <p:nvPr/>
        </p:nvPicPr>
        <p:blipFill rotWithShape="1">
          <a:blip r:embed="rId6">
            <a:alphaModFix/>
          </a:blip>
          <a:srcRect/>
          <a:stretch/>
        </p:blipFill>
        <p:spPr>
          <a:xfrm>
            <a:off x="158365" y="5937475"/>
            <a:ext cx="463314" cy="258600"/>
          </a:xfrm>
          <a:prstGeom prst="rect">
            <a:avLst/>
          </a:prstGeom>
          <a:noFill/>
          <a:ln>
            <a:noFill/>
          </a:ln>
        </p:spPr>
      </p:pic>
      <p:sp>
        <p:nvSpPr>
          <p:cNvPr id="203" name="Google Shape;203;p21"/>
          <p:cNvSpPr txBox="1"/>
          <p:nvPr/>
        </p:nvSpPr>
        <p:spPr>
          <a:xfrm>
            <a:off x="621675" y="5516350"/>
            <a:ext cx="1437600" cy="338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Bodoni MT" panose="02070603080606020203" pitchFamily="18" charset="0"/>
                <a:ea typeface="Bodoni"/>
                <a:cs typeface="Bodoni"/>
                <a:sym typeface="Bodoni"/>
              </a:rPr>
              <a:t>Drop Yard</a:t>
            </a:r>
            <a:endParaRPr sz="1400" b="0" i="0" u="none" strike="noStrike" cap="none">
              <a:solidFill>
                <a:srgbClr val="000000"/>
              </a:solidFill>
              <a:latin typeface="Bodoni MT" panose="02070603080606020203" pitchFamily="18" charset="0"/>
              <a:ea typeface="Bodoni"/>
              <a:cs typeface="Bodoni"/>
              <a:sym typeface="Bodoni"/>
            </a:endParaRPr>
          </a:p>
        </p:txBody>
      </p:sp>
      <p:sp>
        <p:nvSpPr>
          <p:cNvPr id="204" name="Google Shape;204;p21"/>
          <p:cNvSpPr txBox="1"/>
          <p:nvPr/>
        </p:nvSpPr>
        <p:spPr>
          <a:xfrm>
            <a:off x="621675" y="5897425"/>
            <a:ext cx="1437600" cy="338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Bodoni MT" panose="02070603080606020203" pitchFamily="18" charset="0"/>
                <a:ea typeface="Bodoni"/>
                <a:cs typeface="Bodoni"/>
                <a:sym typeface="Bodoni"/>
              </a:rPr>
              <a:t>Terminal</a:t>
            </a:r>
            <a:endParaRPr sz="1400" b="0" i="0" u="none" strike="noStrike" cap="none">
              <a:solidFill>
                <a:srgbClr val="000000"/>
              </a:solidFill>
              <a:latin typeface="Bodoni MT" panose="02070603080606020203" pitchFamily="18" charset="0"/>
              <a:ea typeface="Bodoni"/>
              <a:cs typeface="Bodoni"/>
              <a:sym typeface="Bodon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09" name="Google Shape;209;p22"/>
          <p:cNvPicPr preferRelativeResize="0"/>
          <p:nvPr/>
        </p:nvPicPr>
        <p:blipFill rotWithShape="1">
          <a:blip r:embed="rId3">
            <a:alphaModFix/>
          </a:blip>
          <a:srcRect/>
          <a:stretch/>
        </p:blipFill>
        <p:spPr>
          <a:xfrm>
            <a:off x="344191" y="3425321"/>
            <a:ext cx="3578797" cy="2416630"/>
          </a:xfrm>
          <a:prstGeom prst="rect">
            <a:avLst/>
          </a:prstGeom>
          <a:noFill/>
          <a:ln>
            <a:noFill/>
          </a:ln>
        </p:spPr>
      </p:pic>
      <p:sp>
        <p:nvSpPr>
          <p:cNvPr id="210" name="Google Shape;210;p22"/>
          <p:cNvSpPr/>
          <p:nvPr/>
        </p:nvSpPr>
        <p:spPr>
          <a:xfrm>
            <a:off x="0" y="0"/>
            <a:ext cx="12192000" cy="1690688"/>
          </a:xfrm>
          <a:prstGeom prst="rect">
            <a:avLst/>
          </a:prstGeom>
          <a:solidFill>
            <a:srgbClr val="54813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Bodoni MT" panose="02070603080606020203" pitchFamily="18" charset="0"/>
              <a:ea typeface="Bodoni"/>
              <a:cs typeface="Bodoni"/>
              <a:sym typeface="Bodoni"/>
            </a:endParaRPr>
          </a:p>
        </p:txBody>
      </p:sp>
      <p:sp>
        <p:nvSpPr>
          <p:cNvPr id="211" name="Google Shape;211;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solidFill>
                  <a:schemeClr val="lt1"/>
                </a:solidFill>
                <a:latin typeface="Bodoni MT" panose="02070603080606020203" pitchFamily="18" charset="0"/>
                <a:ea typeface="Bodoni"/>
                <a:cs typeface="Bodoni"/>
                <a:sym typeface="Bodoni"/>
              </a:rPr>
              <a:t>BENEFITS HIGHLIGHTS</a:t>
            </a:r>
            <a:endParaRPr>
              <a:latin typeface="Bodoni MT" panose="02070603080606020203" pitchFamily="18" charset="0"/>
              <a:ea typeface="Bodoni"/>
              <a:cs typeface="Bodoni"/>
              <a:sym typeface="Bodoni"/>
            </a:endParaRPr>
          </a:p>
        </p:txBody>
      </p:sp>
      <p:sp>
        <p:nvSpPr>
          <p:cNvPr id="212" name="Google Shape;212;p22"/>
          <p:cNvSpPr/>
          <p:nvPr/>
        </p:nvSpPr>
        <p:spPr>
          <a:xfrm>
            <a:off x="388884" y="1877140"/>
            <a:ext cx="3489434" cy="1325563"/>
          </a:xfrm>
          <a:prstGeom prst="rect">
            <a:avLst/>
          </a:prstGeom>
          <a:solidFill>
            <a:srgbClr val="7B7B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Bodoni MT" panose="02070603080606020203" pitchFamily="18" charset="0"/>
                <a:ea typeface="Bodoni"/>
                <a:cs typeface="Bodoni"/>
                <a:sym typeface="Bodoni"/>
              </a:rPr>
              <a:t>CDL Training Program</a:t>
            </a:r>
            <a:endParaRPr sz="1400" b="0" i="0" u="none" strike="noStrike" cap="none">
              <a:solidFill>
                <a:srgbClr val="000000"/>
              </a:solidFill>
              <a:latin typeface="Bodoni MT" panose="02070603080606020203" pitchFamily="18" charset="0"/>
              <a:ea typeface="Bodoni"/>
              <a:cs typeface="Bodoni"/>
              <a:sym typeface="Bodoni"/>
            </a:endParaRPr>
          </a:p>
        </p:txBody>
      </p:sp>
      <p:sp>
        <p:nvSpPr>
          <p:cNvPr id="213" name="Google Shape;213;p22"/>
          <p:cNvSpPr/>
          <p:nvPr/>
        </p:nvSpPr>
        <p:spPr>
          <a:xfrm>
            <a:off x="4351283" y="1877140"/>
            <a:ext cx="3489434" cy="1325563"/>
          </a:xfrm>
          <a:prstGeom prst="rect">
            <a:avLst/>
          </a:prstGeom>
          <a:solidFill>
            <a:srgbClr val="7B7B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Bodoni MT" panose="02070603080606020203" pitchFamily="18" charset="0"/>
                <a:ea typeface="Bodoni"/>
                <a:cs typeface="Bodoni"/>
                <a:sym typeface="Bodoni"/>
              </a:rPr>
              <a:t>$10K Annual </a:t>
            </a:r>
            <a:endParaRPr sz="1400" b="0" i="0" u="none" strike="noStrike" cap="none">
              <a:solidFill>
                <a:srgbClr val="000000"/>
              </a:solidFill>
              <a:latin typeface="Bodoni MT" panose="02070603080606020203" pitchFamily="18" charset="0"/>
              <a:ea typeface="Bodoni"/>
              <a:cs typeface="Bodoni"/>
              <a:sym typeface="Bodoni"/>
            </a:endParaRPr>
          </a:p>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Bodoni MT" panose="02070603080606020203" pitchFamily="18" charset="0"/>
                <a:ea typeface="Bodoni"/>
                <a:cs typeface="Bodoni"/>
                <a:sym typeface="Bodoni"/>
              </a:rPr>
              <a:t>Safe Driving Bonus</a:t>
            </a:r>
            <a:endParaRPr sz="1400" b="0" i="0" u="none" strike="noStrike" cap="none">
              <a:solidFill>
                <a:srgbClr val="000000"/>
              </a:solidFill>
              <a:latin typeface="Bodoni MT" panose="02070603080606020203" pitchFamily="18" charset="0"/>
              <a:ea typeface="Bodoni"/>
              <a:cs typeface="Bodoni"/>
              <a:sym typeface="Bodoni"/>
            </a:endParaRPr>
          </a:p>
        </p:txBody>
      </p:sp>
      <p:sp>
        <p:nvSpPr>
          <p:cNvPr id="214" name="Google Shape;214;p22"/>
          <p:cNvSpPr/>
          <p:nvPr/>
        </p:nvSpPr>
        <p:spPr>
          <a:xfrm>
            <a:off x="8313682" y="1877140"/>
            <a:ext cx="3489434" cy="1325563"/>
          </a:xfrm>
          <a:prstGeom prst="rect">
            <a:avLst/>
          </a:prstGeom>
          <a:solidFill>
            <a:srgbClr val="7B7B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Bodoni MT" panose="02070603080606020203" pitchFamily="18" charset="0"/>
                <a:ea typeface="Bodoni"/>
                <a:cs typeface="Bodoni"/>
                <a:sym typeface="Bodoni"/>
              </a:rPr>
              <a:t>$5K Annual </a:t>
            </a:r>
            <a:endParaRPr sz="1400" b="0" i="0" u="none" strike="noStrike" cap="none">
              <a:solidFill>
                <a:srgbClr val="000000"/>
              </a:solidFill>
              <a:latin typeface="Bodoni MT" panose="02070603080606020203" pitchFamily="18" charset="0"/>
              <a:ea typeface="Bodoni"/>
              <a:cs typeface="Bodoni"/>
              <a:sym typeface="Bodoni"/>
            </a:endParaRPr>
          </a:p>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chemeClr val="lt1"/>
                </a:solidFill>
                <a:latin typeface="Bodoni MT" panose="02070603080606020203" pitchFamily="18" charset="0"/>
                <a:ea typeface="Bodoni"/>
                <a:cs typeface="Bodoni"/>
                <a:sym typeface="Bodoni"/>
              </a:rPr>
              <a:t>Tuition Reimbursement</a:t>
            </a:r>
            <a:endParaRPr sz="1400" b="0" i="0" u="none" strike="noStrike" cap="none">
              <a:solidFill>
                <a:srgbClr val="000000"/>
              </a:solidFill>
              <a:latin typeface="Bodoni MT" panose="02070603080606020203" pitchFamily="18" charset="0"/>
              <a:ea typeface="Bodoni"/>
              <a:cs typeface="Bodoni"/>
              <a:sym typeface="Bodoni"/>
            </a:endParaRPr>
          </a:p>
        </p:txBody>
      </p:sp>
      <p:pic>
        <p:nvPicPr>
          <p:cNvPr id="215" name="Google Shape;215;p22" descr="A person sitting on a wooden table&#10;&#10;Description automatically generated"/>
          <p:cNvPicPr preferRelativeResize="0"/>
          <p:nvPr/>
        </p:nvPicPr>
        <p:blipFill rotWithShape="1">
          <a:blip r:embed="rId4">
            <a:alphaModFix/>
          </a:blip>
          <a:srcRect r="612" b="1867"/>
          <a:stretch/>
        </p:blipFill>
        <p:spPr>
          <a:xfrm>
            <a:off x="3923000" y="3425325"/>
            <a:ext cx="4030825" cy="2416625"/>
          </a:xfrm>
          <a:prstGeom prst="rect">
            <a:avLst/>
          </a:prstGeom>
          <a:noFill/>
          <a:ln>
            <a:noFill/>
          </a:ln>
        </p:spPr>
      </p:pic>
      <p:pic>
        <p:nvPicPr>
          <p:cNvPr id="216" name="Google Shape;216;p22" descr="A view of a kitchen&#10;&#10;Description automatically generated"/>
          <p:cNvPicPr preferRelativeResize="0"/>
          <p:nvPr/>
        </p:nvPicPr>
        <p:blipFill rotWithShape="1">
          <a:blip r:embed="rId5">
            <a:alphaModFix/>
          </a:blip>
          <a:srcRect l="2200" t="7524" r="2700" b="7524"/>
          <a:stretch/>
        </p:blipFill>
        <p:spPr>
          <a:xfrm>
            <a:off x="7953825" y="3425325"/>
            <a:ext cx="3849300" cy="24166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
          <p:cNvSpPr/>
          <p:nvPr/>
        </p:nvSpPr>
        <p:spPr>
          <a:xfrm>
            <a:off x="0" y="0"/>
            <a:ext cx="12192000" cy="1690688"/>
          </a:xfrm>
          <a:prstGeom prst="rect">
            <a:avLst/>
          </a:prstGeom>
          <a:solidFill>
            <a:srgbClr val="54813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Bodoni MT" panose="02070603080606020203" pitchFamily="18" charset="0"/>
              <a:ea typeface="Calibri"/>
              <a:cs typeface="Calibri"/>
              <a:sym typeface="Calibri"/>
            </a:endParaRPr>
          </a:p>
        </p:txBody>
      </p:sp>
      <p:sp>
        <p:nvSpPr>
          <p:cNvPr id="222" name="Google Shape;222;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solidFill>
                  <a:schemeClr val="lt1"/>
                </a:solidFill>
                <a:latin typeface="Bodoni MT" panose="02070603080606020203" pitchFamily="18" charset="0"/>
                <a:ea typeface="Bodoni"/>
                <a:cs typeface="Bodoni"/>
                <a:sym typeface="Bodoni"/>
              </a:rPr>
              <a:t>ISSUE TREE</a:t>
            </a:r>
            <a:endParaRPr>
              <a:latin typeface="Bodoni MT" panose="02070603080606020203" pitchFamily="18" charset="0"/>
              <a:ea typeface="Bodoni"/>
              <a:cs typeface="Bodoni"/>
              <a:sym typeface="Bodoni"/>
            </a:endParaRPr>
          </a:p>
        </p:txBody>
      </p:sp>
      <p:grpSp>
        <p:nvGrpSpPr>
          <p:cNvPr id="223" name="Google Shape;223;p1"/>
          <p:cNvGrpSpPr/>
          <p:nvPr/>
        </p:nvGrpSpPr>
        <p:grpSpPr>
          <a:xfrm>
            <a:off x="1298066" y="2441541"/>
            <a:ext cx="9595866" cy="2804474"/>
            <a:chOff x="2404" y="1913640"/>
            <a:chExt cx="9595866" cy="2804474"/>
          </a:xfrm>
        </p:grpSpPr>
        <p:sp>
          <p:nvSpPr>
            <p:cNvPr id="224" name="Google Shape;224;p1"/>
            <p:cNvSpPr/>
            <p:nvPr/>
          </p:nvSpPr>
          <p:spPr>
            <a:xfrm>
              <a:off x="4800338" y="3177265"/>
              <a:ext cx="3737579" cy="371012"/>
            </a:xfrm>
            <a:custGeom>
              <a:avLst/>
              <a:gdLst/>
              <a:ahLst/>
              <a:cxnLst/>
              <a:rect l="l" t="t" r="r" b="b"/>
              <a:pathLst>
                <a:path w="120000" h="120000" extrusionOk="0">
                  <a:moveTo>
                    <a:pt x="0" y="0"/>
                  </a:moveTo>
                  <a:lnTo>
                    <a:pt x="0" y="60000"/>
                  </a:lnTo>
                  <a:lnTo>
                    <a:pt x="120000" y="60000"/>
                  </a:lnTo>
                  <a:lnTo>
                    <a:pt x="120000" y="120000"/>
                  </a:lnTo>
                </a:path>
              </a:pathLst>
            </a:custGeom>
            <a:noFill/>
            <a:ln w="25400" cap="flat" cmpd="sng">
              <a:solidFill>
                <a:srgbClr val="B1B1B1"/>
              </a:solidFill>
              <a:prstDash val="solid"/>
              <a:round/>
              <a:headEnd type="none" w="sm" len="sm"/>
              <a:tailEnd type="none" w="sm" len="sm"/>
            </a:ln>
          </p:spPr>
        </p:sp>
        <p:sp>
          <p:nvSpPr>
            <p:cNvPr id="225" name="Google Shape;225;p1"/>
            <p:cNvSpPr/>
            <p:nvPr/>
          </p:nvSpPr>
          <p:spPr>
            <a:xfrm>
              <a:off x="4800338" y="3177265"/>
              <a:ext cx="1245859" cy="371012"/>
            </a:xfrm>
            <a:custGeom>
              <a:avLst/>
              <a:gdLst/>
              <a:ahLst/>
              <a:cxnLst/>
              <a:rect l="l" t="t" r="r" b="b"/>
              <a:pathLst>
                <a:path w="120000" h="120000" extrusionOk="0">
                  <a:moveTo>
                    <a:pt x="0" y="0"/>
                  </a:moveTo>
                  <a:lnTo>
                    <a:pt x="0" y="60000"/>
                  </a:lnTo>
                  <a:lnTo>
                    <a:pt x="120000" y="60000"/>
                  </a:lnTo>
                  <a:lnTo>
                    <a:pt x="120000" y="120000"/>
                  </a:lnTo>
                </a:path>
              </a:pathLst>
            </a:custGeom>
            <a:noFill/>
            <a:ln w="25400" cap="flat" cmpd="sng">
              <a:solidFill>
                <a:srgbClr val="B1B1B1"/>
              </a:solidFill>
              <a:prstDash val="solid"/>
              <a:round/>
              <a:headEnd type="none" w="sm" len="sm"/>
              <a:tailEnd type="none" w="sm" len="sm"/>
            </a:ln>
          </p:spPr>
        </p:sp>
        <p:sp>
          <p:nvSpPr>
            <p:cNvPr id="226" name="Google Shape;226;p1"/>
            <p:cNvSpPr/>
            <p:nvPr/>
          </p:nvSpPr>
          <p:spPr>
            <a:xfrm>
              <a:off x="3554478" y="3177265"/>
              <a:ext cx="1245859" cy="371012"/>
            </a:xfrm>
            <a:custGeom>
              <a:avLst/>
              <a:gdLst/>
              <a:ahLst/>
              <a:cxnLst/>
              <a:rect l="l" t="t" r="r" b="b"/>
              <a:pathLst>
                <a:path w="120000" h="120000" extrusionOk="0">
                  <a:moveTo>
                    <a:pt x="120000" y="0"/>
                  </a:moveTo>
                  <a:lnTo>
                    <a:pt x="120000" y="60000"/>
                  </a:lnTo>
                  <a:lnTo>
                    <a:pt x="0" y="60000"/>
                  </a:lnTo>
                  <a:lnTo>
                    <a:pt x="0" y="120000"/>
                  </a:lnTo>
                </a:path>
              </a:pathLst>
            </a:custGeom>
            <a:noFill/>
            <a:ln w="25400" cap="flat" cmpd="sng">
              <a:solidFill>
                <a:srgbClr val="B1B1B1"/>
              </a:solidFill>
              <a:prstDash val="solid"/>
              <a:round/>
              <a:headEnd type="none" w="sm" len="sm"/>
              <a:tailEnd type="none" w="sm" len="sm"/>
            </a:ln>
          </p:spPr>
        </p:sp>
        <p:sp>
          <p:nvSpPr>
            <p:cNvPr id="227" name="Google Shape;227;p1"/>
            <p:cNvSpPr/>
            <p:nvPr/>
          </p:nvSpPr>
          <p:spPr>
            <a:xfrm>
              <a:off x="1062758" y="3177265"/>
              <a:ext cx="3737579" cy="371012"/>
            </a:xfrm>
            <a:custGeom>
              <a:avLst/>
              <a:gdLst/>
              <a:ahLst/>
              <a:cxnLst/>
              <a:rect l="l" t="t" r="r" b="b"/>
              <a:pathLst>
                <a:path w="120000" h="120000" extrusionOk="0">
                  <a:moveTo>
                    <a:pt x="120000" y="0"/>
                  </a:moveTo>
                  <a:lnTo>
                    <a:pt x="120000" y="60000"/>
                  </a:lnTo>
                  <a:lnTo>
                    <a:pt x="0" y="60000"/>
                  </a:lnTo>
                  <a:lnTo>
                    <a:pt x="0" y="120000"/>
                  </a:lnTo>
                </a:path>
              </a:pathLst>
            </a:custGeom>
            <a:noFill/>
            <a:ln w="25400" cap="flat" cmpd="sng">
              <a:solidFill>
                <a:srgbClr val="B1B1B1"/>
              </a:solidFill>
              <a:prstDash val="solid"/>
              <a:round/>
              <a:headEnd type="none" w="sm" len="sm"/>
              <a:tailEnd type="none" w="sm" len="sm"/>
            </a:ln>
          </p:spPr>
        </p:sp>
        <p:sp>
          <p:nvSpPr>
            <p:cNvPr id="228" name="Google Shape;228;p1"/>
            <p:cNvSpPr/>
            <p:nvPr/>
          </p:nvSpPr>
          <p:spPr>
            <a:xfrm>
              <a:off x="495427" y="1913640"/>
              <a:ext cx="8609820" cy="1263624"/>
            </a:xfrm>
            <a:prstGeom prst="rect">
              <a:avLst/>
            </a:prstGeom>
            <a:solidFill>
              <a:srgbClr val="82828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odoni MT" panose="02070603080606020203" pitchFamily="18" charset="0"/>
                <a:sym typeface="Arial"/>
              </a:endParaRPr>
            </a:p>
          </p:txBody>
        </p:sp>
        <p:sp>
          <p:nvSpPr>
            <p:cNvPr id="229" name="Google Shape;229;p1"/>
            <p:cNvSpPr txBox="1"/>
            <p:nvPr/>
          </p:nvSpPr>
          <p:spPr>
            <a:xfrm>
              <a:off x="495427" y="1913640"/>
              <a:ext cx="8609820" cy="1263624"/>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Clr>
                  <a:schemeClr val="lt1"/>
                </a:buClr>
                <a:buSzPts val="2400"/>
                <a:buFont typeface="Calibri"/>
                <a:buNone/>
              </a:pPr>
              <a:r>
                <a:rPr lang="en-US" sz="2400" b="0" i="0" u="none" strike="noStrike" cap="none">
                  <a:solidFill>
                    <a:schemeClr val="lt1"/>
                  </a:solidFill>
                  <a:latin typeface="Bodoni MT" panose="02070603080606020203" pitchFamily="18" charset="0"/>
                  <a:ea typeface="Bodoni"/>
                  <a:cs typeface="Bodoni"/>
                  <a:sym typeface="Bodoni"/>
                </a:rPr>
                <a:t>Irish Express would like to know who to target as potential drivers willing to stay for a minimum of 12 months. </a:t>
              </a:r>
              <a:endParaRPr sz="2400" b="0" i="0" u="none" strike="noStrike" cap="none">
                <a:solidFill>
                  <a:schemeClr val="lt1"/>
                </a:solidFill>
                <a:latin typeface="Bodoni MT" panose="02070603080606020203" pitchFamily="18" charset="0"/>
                <a:sym typeface="Arial"/>
              </a:endParaRPr>
            </a:p>
          </p:txBody>
        </p:sp>
        <p:sp>
          <p:nvSpPr>
            <p:cNvPr id="230" name="Google Shape;230;p1"/>
            <p:cNvSpPr/>
            <p:nvPr/>
          </p:nvSpPr>
          <p:spPr>
            <a:xfrm>
              <a:off x="2404" y="3548277"/>
              <a:ext cx="2120707" cy="1169837"/>
            </a:xfrm>
            <a:prstGeom prst="rect">
              <a:avLst/>
            </a:prstGeom>
            <a:solidFill>
              <a:srgbClr val="95959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odoni MT" panose="02070603080606020203" pitchFamily="18" charset="0"/>
                <a:sym typeface="Arial"/>
              </a:endParaRPr>
            </a:p>
          </p:txBody>
        </p:sp>
        <p:sp>
          <p:nvSpPr>
            <p:cNvPr id="231" name="Google Shape;231;p1"/>
            <p:cNvSpPr txBox="1"/>
            <p:nvPr/>
          </p:nvSpPr>
          <p:spPr>
            <a:xfrm>
              <a:off x="2404" y="3548277"/>
              <a:ext cx="2120707" cy="1169837"/>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Clr>
                  <a:schemeClr val="lt1"/>
                </a:buClr>
                <a:buSzPts val="2400"/>
                <a:buFont typeface="Calibri"/>
                <a:buNone/>
              </a:pPr>
              <a:r>
                <a:rPr lang="en-US" sz="2400" b="1" i="0" u="none" strike="noStrike" cap="none">
                  <a:solidFill>
                    <a:schemeClr val="lt1"/>
                  </a:solidFill>
                  <a:latin typeface="Bodoni MT" panose="02070603080606020203" pitchFamily="18" charset="0"/>
                  <a:ea typeface="Bodoni"/>
                  <a:cs typeface="Bodoni"/>
                  <a:sym typeface="Bodoni"/>
                </a:rPr>
                <a:t> </a:t>
              </a:r>
              <a:r>
                <a:rPr lang="en-US" sz="2400" b="0" i="0" u="none" strike="noStrike" cap="none">
                  <a:solidFill>
                    <a:schemeClr val="lt1"/>
                  </a:solidFill>
                  <a:latin typeface="Bodoni MT" panose="02070603080606020203" pitchFamily="18" charset="0"/>
                  <a:ea typeface="Bodoni"/>
                  <a:cs typeface="Bodoni"/>
                  <a:sym typeface="Bodoni"/>
                </a:rPr>
                <a:t>Reduce Company Driver Shortage</a:t>
              </a:r>
              <a:endParaRPr sz="2400" b="0" i="0" u="none" strike="noStrike" cap="none">
                <a:solidFill>
                  <a:schemeClr val="lt1"/>
                </a:solidFill>
                <a:latin typeface="Bodoni MT" panose="02070603080606020203" pitchFamily="18" charset="0"/>
                <a:sym typeface="Arial"/>
              </a:endParaRPr>
            </a:p>
          </p:txBody>
        </p:sp>
        <p:sp>
          <p:nvSpPr>
            <p:cNvPr id="232" name="Google Shape;232;p1"/>
            <p:cNvSpPr/>
            <p:nvPr/>
          </p:nvSpPr>
          <p:spPr>
            <a:xfrm>
              <a:off x="2494124" y="3548277"/>
              <a:ext cx="2120707" cy="1169837"/>
            </a:xfrm>
            <a:prstGeom prst="rect">
              <a:avLst/>
            </a:prstGeom>
            <a:solidFill>
              <a:srgbClr val="95959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odoni MT" panose="02070603080606020203" pitchFamily="18" charset="0"/>
                <a:sym typeface="Arial"/>
              </a:endParaRPr>
            </a:p>
          </p:txBody>
        </p:sp>
        <p:sp>
          <p:nvSpPr>
            <p:cNvPr id="233" name="Google Shape;233;p1"/>
            <p:cNvSpPr txBox="1"/>
            <p:nvPr/>
          </p:nvSpPr>
          <p:spPr>
            <a:xfrm>
              <a:off x="2494124" y="3548277"/>
              <a:ext cx="2120707" cy="1169837"/>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Clr>
                  <a:schemeClr val="lt1"/>
                </a:buClr>
                <a:buSzPts val="2400"/>
                <a:buFont typeface="Calibri"/>
                <a:buNone/>
              </a:pPr>
              <a:r>
                <a:rPr lang="en-US" sz="2400" b="0" i="0" u="none" strike="noStrike" cap="none">
                  <a:solidFill>
                    <a:schemeClr val="lt1"/>
                  </a:solidFill>
                  <a:latin typeface="Bodoni MT" panose="02070603080606020203" pitchFamily="18" charset="0"/>
                  <a:ea typeface="Bodoni"/>
                  <a:cs typeface="Bodoni"/>
                  <a:sym typeface="Bodoni"/>
                </a:rPr>
                <a:t>Attract Loyal Drivers</a:t>
              </a:r>
              <a:endParaRPr sz="2400" b="0" i="0" u="none" strike="noStrike" cap="none">
                <a:solidFill>
                  <a:schemeClr val="lt1"/>
                </a:solidFill>
                <a:latin typeface="Bodoni MT" panose="02070603080606020203" pitchFamily="18" charset="0"/>
                <a:sym typeface="Arial"/>
              </a:endParaRPr>
            </a:p>
          </p:txBody>
        </p:sp>
        <p:sp>
          <p:nvSpPr>
            <p:cNvPr id="234" name="Google Shape;234;p1"/>
            <p:cNvSpPr/>
            <p:nvPr/>
          </p:nvSpPr>
          <p:spPr>
            <a:xfrm>
              <a:off x="4985844" y="3548277"/>
              <a:ext cx="2120707" cy="1169837"/>
            </a:xfrm>
            <a:prstGeom prst="rect">
              <a:avLst/>
            </a:prstGeom>
            <a:solidFill>
              <a:srgbClr val="95959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odoni MT" panose="02070603080606020203" pitchFamily="18" charset="0"/>
                <a:sym typeface="Arial"/>
              </a:endParaRPr>
            </a:p>
          </p:txBody>
        </p:sp>
        <p:sp>
          <p:nvSpPr>
            <p:cNvPr id="235" name="Google Shape;235;p1"/>
            <p:cNvSpPr txBox="1"/>
            <p:nvPr/>
          </p:nvSpPr>
          <p:spPr>
            <a:xfrm>
              <a:off x="4985844" y="3548277"/>
              <a:ext cx="2120707" cy="1169837"/>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Clr>
                  <a:schemeClr val="lt1"/>
                </a:buClr>
                <a:buSzPts val="2400"/>
                <a:buFont typeface="Calibri"/>
                <a:buNone/>
              </a:pPr>
              <a:r>
                <a:rPr lang="en-US" sz="2400" b="0" i="0" u="none" strike="noStrike" cap="none">
                  <a:solidFill>
                    <a:schemeClr val="lt1"/>
                  </a:solidFill>
                  <a:latin typeface="Bodoni MT" panose="02070603080606020203" pitchFamily="18" charset="0"/>
                  <a:ea typeface="Bodoni"/>
                  <a:cs typeface="Bodoni"/>
                  <a:sym typeface="Bodoni"/>
                </a:rPr>
                <a:t>Increase Seated Truck Percentage</a:t>
              </a:r>
              <a:endParaRPr sz="1400" b="0" i="0" u="none" strike="noStrike" cap="none">
                <a:solidFill>
                  <a:srgbClr val="000000"/>
                </a:solidFill>
                <a:latin typeface="Bodoni MT" panose="02070603080606020203" pitchFamily="18" charset="0"/>
                <a:sym typeface="Arial"/>
              </a:endParaRPr>
            </a:p>
          </p:txBody>
        </p:sp>
        <p:sp>
          <p:nvSpPr>
            <p:cNvPr id="236" name="Google Shape;236;p1"/>
            <p:cNvSpPr/>
            <p:nvPr/>
          </p:nvSpPr>
          <p:spPr>
            <a:xfrm>
              <a:off x="7477563" y="3548277"/>
              <a:ext cx="2120707" cy="1169837"/>
            </a:xfrm>
            <a:prstGeom prst="rect">
              <a:avLst/>
            </a:prstGeom>
            <a:solidFill>
              <a:srgbClr val="95959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odoni MT" panose="02070603080606020203" pitchFamily="18" charset="0"/>
                <a:sym typeface="Arial"/>
              </a:endParaRPr>
            </a:p>
          </p:txBody>
        </p:sp>
        <p:sp>
          <p:nvSpPr>
            <p:cNvPr id="237" name="Google Shape;237;p1"/>
            <p:cNvSpPr txBox="1"/>
            <p:nvPr/>
          </p:nvSpPr>
          <p:spPr>
            <a:xfrm>
              <a:off x="7477563" y="3548277"/>
              <a:ext cx="2120707" cy="1169837"/>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Clr>
                  <a:schemeClr val="lt1"/>
                </a:buClr>
                <a:buSzPts val="2400"/>
                <a:buFont typeface="Calibri"/>
                <a:buNone/>
              </a:pPr>
              <a:r>
                <a:rPr lang="en-US" sz="2400" b="0" i="0" u="none" strike="noStrike" cap="none">
                  <a:solidFill>
                    <a:schemeClr val="lt1"/>
                  </a:solidFill>
                  <a:latin typeface="Bodoni MT" panose="02070603080606020203" pitchFamily="18" charset="0"/>
                  <a:ea typeface="Bodoni"/>
                  <a:cs typeface="Bodoni"/>
                  <a:sym typeface="Bodoni"/>
                </a:rPr>
                <a:t>Maximize Net Profit</a:t>
              </a:r>
              <a:endParaRPr sz="2400" b="0" i="0" u="none" strike="noStrike" cap="none">
                <a:solidFill>
                  <a:schemeClr val="lt1"/>
                </a:solidFill>
                <a:latin typeface="Bodoni MT" panose="02070603080606020203" pitchFamily="18" charset="0"/>
                <a:sym typeface="Arial"/>
              </a:endParaRPr>
            </a:p>
          </p:txBody>
        </p:sp>
      </p:grpSp>
      <p:pic>
        <p:nvPicPr>
          <p:cNvPr id="238" name="Google Shape;238;p1" descr="Business Growth"/>
          <p:cNvPicPr preferRelativeResize="0"/>
          <p:nvPr/>
        </p:nvPicPr>
        <p:blipFill rotWithShape="1">
          <a:blip r:embed="rId3">
            <a:alphaModFix/>
          </a:blip>
          <a:srcRect/>
          <a:stretch/>
        </p:blipFill>
        <p:spPr>
          <a:xfrm>
            <a:off x="1636578" y="5300824"/>
            <a:ext cx="1371600" cy="1371600"/>
          </a:xfrm>
          <a:prstGeom prst="rect">
            <a:avLst/>
          </a:prstGeom>
          <a:noFill/>
          <a:ln>
            <a:noFill/>
          </a:ln>
        </p:spPr>
      </p:pic>
      <p:pic>
        <p:nvPicPr>
          <p:cNvPr id="239" name="Google Shape;239;p1" descr="Truck"/>
          <p:cNvPicPr preferRelativeResize="0"/>
          <p:nvPr/>
        </p:nvPicPr>
        <p:blipFill rotWithShape="1">
          <a:blip r:embed="rId4">
            <a:alphaModFix/>
          </a:blip>
          <a:srcRect/>
          <a:stretch/>
        </p:blipFill>
        <p:spPr>
          <a:xfrm>
            <a:off x="6810520" y="5200362"/>
            <a:ext cx="1371600" cy="1371600"/>
          </a:xfrm>
          <a:prstGeom prst="rect">
            <a:avLst/>
          </a:prstGeom>
          <a:noFill/>
          <a:ln>
            <a:noFill/>
          </a:ln>
        </p:spPr>
      </p:pic>
      <p:pic>
        <p:nvPicPr>
          <p:cNvPr id="240" name="Google Shape;240;p1" descr="Dollar"/>
          <p:cNvPicPr preferRelativeResize="0"/>
          <p:nvPr/>
        </p:nvPicPr>
        <p:blipFill rotWithShape="1">
          <a:blip r:embed="rId5">
            <a:alphaModFix/>
          </a:blip>
          <a:srcRect/>
          <a:stretch/>
        </p:blipFill>
        <p:spPr>
          <a:xfrm>
            <a:off x="9323971" y="5300824"/>
            <a:ext cx="1097280" cy="1097280"/>
          </a:xfrm>
          <a:prstGeom prst="rect">
            <a:avLst/>
          </a:prstGeom>
          <a:noFill/>
          <a:ln>
            <a:noFill/>
          </a:ln>
        </p:spPr>
      </p:pic>
      <p:pic>
        <p:nvPicPr>
          <p:cNvPr id="241" name="Google Shape;241;p1" descr="Target Audience"/>
          <p:cNvPicPr preferRelativeResize="0"/>
          <p:nvPr/>
        </p:nvPicPr>
        <p:blipFill rotWithShape="1">
          <a:blip r:embed="rId6">
            <a:alphaModFix/>
          </a:blip>
          <a:srcRect/>
          <a:stretch/>
        </p:blipFill>
        <p:spPr>
          <a:xfrm>
            <a:off x="4223549" y="5300824"/>
            <a:ext cx="1371600" cy="1371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
          <p:cNvSpPr/>
          <p:nvPr/>
        </p:nvSpPr>
        <p:spPr>
          <a:xfrm>
            <a:off x="0" y="0"/>
            <a:ext cx="12192000" cy="1690688"/>
          </a:xfrm>
          <a:prstGeom prst="rect">
            <a:avLst/>
          </a:prstGeom>
          <a:solidFill>
            <a:srgbClr val="54813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Bodoni MT" panose="02070603080606020203" pitchFamily="18" charset="0"/>
              <a:ea typeface="Calibri"/>
              <a:cs typeface="Calibri"/>
              <a:sym typeface="Calibri"/>
            </a:endParaRPr>
          </a:p>
        </p:txBody>
      </p:sp>
      <p:sp>
        <p:nvSpPr>
          <p:cNvPr id="247" name="Google Shape;247;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solidFill>
                  <a:schemeClr val="lt1"/>
                </a:solidFill>
                <a:latin typeface="Bodoni MT" panose="02070603080606020203" pitchFamily="18" charset="0"/>
                <a:ea typeface="Bodoni"/>
                <a:cs typeface="Bodoni"/>
                <a:sym typeface="Bodoni"/>
              </a:rPr>
              <a:t>INDUSTRY DEMAND</a:t>
            </a:r>
            <a:endParaRPr>
              <a:latin typeface="Bodoni MT" panose="02070603080606020203" pitchFamily="18" charset="0"/>
              <a:ea typeface="Bodoni"/>
              <a:cs typeface="Bodoni"/>
              <a:sym typeface="Bodoni"/>
            </a:endParaRPr>
          </a:p>
        </p:txBody>
      </p:sp>
      <p:sp>
        <p:nvSpPr>
          <p:cNvPr id="248" name="Google Shape;248;p2"/>
          <p:cNvSpPr/>
          <p:nvPr/>
        </p:nvSpPr>
        <p:spPr>
          <a:xfrm>
            <a:off x="1451492" y="5910943"/>
            <a:ext cx="4539343" cy="310242"/>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Bodoni MT" panose="02070603080606020203" pitchFamily="18" charset="0"/>
              <a:ea typeface="Calibri"/>
              <a:cs typeface="Calibri"/>
              <a:sym typeface="Calibri"/>
            </a:endParaRPr>
          </a:p>
        </p:txBody>
      </p:sp>
      <p:sp>
        <p:nvSpPr>
          <p:cNvPr id="249" name="Google Shape;249;p2"/>
          <p:cNvSpPr txBox="1"/>
          <p:nvPr/>
        </p:nvSpPr>
        <p:spPr>
          <a:xfrm>
            <a:off x="7696200" y="3206601"/>
            <a:ext cx="3657600" cy="2000548"/>
          </a:xfrm>
          <a:prstGeom prst="rect">
            <a:avLst/>
          </a:prstGeom>
          <a:solidFill>
            <a:srgbClr val="FBE4D4"/>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385623"/>
                </a:solidFill>
                <a:latin typeface="Bodoni MT" panose="02070603080606020203" pitchFamily="18" charset="0"/>
                <a:ea typeface="Bodoni"/>
                <a:cs typeface="Bodoni"/>
                <a:sym typeface="Bodoni"/>
              </a:rPr>
              <a:t>Total Freight Tonnage Growth</a:t>
            </a:r>
            <a:endParaRPr sz="1400" b="0" i="0" u="none" strike="noStrike" cap="none">
              <a:solidFill>
                <a:srgbClr val="000000"/>
              </a:solidFill>
              <a:latin typeface="Bodoni MT" panose="02070603080606020203" pitchFamily="18" charset="0"/>
              <a:ea typeface="Bodoni"/>
              <a:cs typeface="Bodoni"/>
              <a:sym typeface="Bodoni"/>
            </a:endParaRPr>
          </a:p>
          <a:p>
            <a:pPr marL="0" marR="0" lvl="0" indent="0" algn="ctr" rtl="0">
              <a:lnSpc>
                <a:spcPct val="100000"/>
              </a:lnSpc>
              <a:spcBef>
                <a:spcPts val="0"/>
              </a:spcBef>
              <a:spcAft>
                <a:spcPts val="0"/>
              </a:spcAft>
              <a:buClr>
                <a:srgbClr val="000000"/>
              </a:buClr>
              <a:buSzPts val="6000"/>
              <a:buFont typeface="Arial"/>
              <a:buNone/>
            </a:pPr>
            <a:r>
              <a:rPr lang="en-US" sz="6000" b="1" i="0" u="none" strike="noStrike" cap="none">
                <a:solidFill>
                  <a:srgbClr val="385623"/>
                </a:solidFill>
                <a:latin typeface="Bodoni MT" panose="02070603080606020203" pitchFamily="18" charset="0"/>
                <a:ea typeface="Bodoni"/>
                <a:cs typeface="Bodoni"/>
                <a:sym typeface="Bodoni"/>
              </a:rPr>
              <a:t>35.1%</a:t>
            </a:r>
            <a:endParaRPr sz="1400" b="0" i="0" u="none" strike="noStrike" cap="none">
              <a:solidFill>
                <a:srgbClr val="000000"/>
              </a:solidFill>
              <a:latin typeface="Bodoni MT" panose="02070603080606020203" pitchFamily="18" charset="0"/>
              <a:ea typeface="Bodoni"/>
              <a:cs typeface="Bodoni"/>
              <a:sym typeface="Bodoni"/>
            </a:endParaRPr>
          </a:p>
        </p:txBody>
      </p:sp>
      <p:pic>
        <p:nvPicPr>
          <p:cNvPr id="250" name="Google Shape;250;p2"/>
          <p:cNvPicPr preferRelativeResize="0"/>
          <p:nvPr/>
        </p:nvPicPr>
        <p:blipFill rotWithShape="1">
          <a:blip r:embed="rId3">
            <a:alphaModFix/>
          </a:blip>
          <a:srcRect/>
          <a:stretch/>
        </p:blipFill>
        <p:spPr>
          <a:xfrm>
            <a:off x="593552" y="1737360"/>
            <a:ext cx="6255221" cy="5120640"/>
          </a:xfrm>
          <a:prstGeom prst="rect">
            <a:avLst/>
          </a:prstGeom>
          <a:noFill/>
          <a:ln>
            <a:noFill/>
          </a:ln>
        </p:spPr>
      </p:pic>
      <p:sp>
        <p:nvSpPr>
          <p:cNvPr id="251" name="Google Shape;251;p2"/>
          <p:cNvSpPr txBox="1"/>
          <p:nvPr/>
        </p:nvSpPr>
        <p:spPr>
          <a:xfrm>
            <a:off x="-4095" y="2110090"/>
            <a:ext cx="84229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Bodoni MT" panose="02070603080606020203" pitchFamily="18" charset="0"/>
                <a:ea typeface="Bodoni"/>
                <a:cs typeface="Bodoni"/>
                <a:sym typeface="Bodoni"/>
              </a:rPr>
              <a:t>Volume </a:t>
            </a:r>
            <a:endParaRPr sz="1400" b="0" i="0" u="none" strike="noStrike" cap="none">
              <a:solidFill>
                <a:srgbClr val="000000"/>
              </a:solidFill>
              <a:latin typeface="Bodoni MT" panose="02070603080606020203" pitchFamily="18" charset="0"/>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Bodoni MT" panose="02070603080606020203" pitchFamily="18" charset="0"/>
                <a:ea typeface="Bodoni"/>
                <a:cs typeface="Bodoni"/>
                <a:sym typeface="Bodoni"/>
              </a:rPr>
              <a:t>(Bil. of Tons) </a:t>
            </a:r>
            <a:endParaRPr sz="1400" b="0" i="0" u="none" strike="noStrike" cap="none">
              <a:solidFill>
                <a:srgbClr val="000000"/>
              </a:solidFill>
              <a:latin typeface="Bodoni MT" panose="02070603080606020203" pitchFamily="18" charset="0"/>
              <a:sym typeface="Arial"/>
            </a:endParaRPr>
          </a:p>
        </p:txBody>
      </p:sp>
      <p:sp>
        <p:nvSpPr>
          <p:cNvPr id="252" name="Google Shape;252;p2"/>
          <p:cNvSpPr txBox="1"/>
          <p:nvPr/>
        </p:nvSpPr>
        <p:spPr>
          <a:xfrm>
            <a:off x="6848773" y="2110090"/>
            <a:ext cx="84229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Bodoni MT" panose="02070603080606020203" pitchFamily="18" charset="0"/>
                <a:ea typeface="Bodoni"/>
                <a:cs typeface="Bodoni"/>
                <a:sym typeface="Bodoni"/>
              </a:rPr>
              <a:t>Employment </a:t>
            </a:r>
            <a:endParaRPr sz="1400" b="0" i="0" u="none" strike="noStrike" cap="none">
              <a:solidFill>
                <a:srgbClr val="000000"/>
              </a:solidFill>
              <a:latin typeface="Bodoni MT" panose="02070603080606020203" pitchFamily="18" charset="0"/>
              <a:sym typeface="Arial"/>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Bodoni MT" panose="02070603080606020203" pitchFamily="18" charset="0"/>
                <a:ea typeface="Bodoni"/>
                <a:cs typeface="Bodoni"/>
                <a:sym typeface="Bodoni"/>
              </a:rPr>
              <a:t>(Thou.) </a:t>
            </a:r>
            <a:endParaRPr sz="1400" b="0" i="0" u="none" strike="noStrike" cap="none">
              <a:solidFill>
                <a:srgbClr val="000000"/>
              </a:solidFill>
              <a:latin typeface="Bodoni MT" panose="02070603080606020203" pitchFamily="18" charset="0"/>
              <a:sym typeface="Arial"/>
            </a:endParaRPr>
          </a:p>
        </p:txBody>
      </p:sp>
      <p:pic>
        <p:nvPicPr>
          <p:cNvPr id="253" name="Google Shape;253;p2"/>
          <p:cNvPicPr preferRelativeResize="0"/>
          <p:nvPr/>
        </p:nvPicPr>
        <p:blipFill rotWithShape="1">
          <a:blip r:embed="rId4">
            <a:alphaModFix/>
          </a:blip>
          <a:srcRect/>
          <a:stretch/>
        </p:blipFill>
        <p:spPr>
          <a:xfrm>
            <a:off x="922182" y="6150545"/>
            <a:ext cx="5577840" cy="427885"/>
          </a:xfrm>
          <a:prstGeom prst="rect">
            <a:avLst/>
          </a:prstGeom>
          <a:noFill/>
          <a:ln>
            <a:noFill/>
          </a:ln>
        </p:spPr>
      </p:pic>
      <p:sp>
        <p:nvSpPr>
          <p:cNvPr id="254" name="Google Shape;254;p2"/>
          <p:cNvSpPr txBox="1"/>
          <p:nvPr/>
        </p:nvSpPr>
        <p:spPr>
          <a:xfrm>
            <a:off x="7696200" y="3206601"/>
            <a:ext cx="3657600" cy="2000548"/>
          </a:xfrm>
          <a:prstGeom prst="rect">
            <a:avLst/>
          </a:prstGeom>
          <a:solidFill>
            <a:srgbClr val="FBE4D4"/>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385623"/>
                </a:solidFill>
                <a:latin typeface="Bodoni MT" panose="02070603080606020203" pitchFamily="18" charset="0"/>
                <a:ea typeface="Bodoni"/>
                <a:cs typeface="Bodoni"/>
                <a:sym typeface="Bodoni"/>
              </a:rPr>
              <a:t>Truck Driver </a:t>
            </a:r>
            <a:endParaRPr sz="1400" b="0" i="0" u="none" strike="noStrike" cap="none">
              <a:solidFill>
                <a:srgbClr val="000000"/>
              </a:solidFill>
              <a:latin typeface="Bodoni MT" panose="02070603080606020203" pitchFamily="18" charset="0"/>
              <a:ea typeface="Bodoni"/>
              <a:cs typeface="Bodoni"/>
              <a:sym typeface="Bodoni"/>
            </a:endParaRPr>
          </a:p>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385623"/>
                </a:solidFill>
                <a:latin typeface="Bodoni MT" panose="02070603080606020203" pitchFamily="18" charset="0"/>
                <a:ea typeface="Bodoni"/>
                <a:cs typeface="Bodoni"/>
                <a:sym typeface="Bodoni"/>
              </a:rPr>
              <a:t>Job Outlook</a:t>
            </a:r>
            <a:endParaRPr sz="1400" b="0" i="0" u="none" strike="noStrike" cap="none">
              <a:solidFill>
                <a:srgbClr val="000000"/>
              </a:solidFill>
              <a:latin typeface="Bodoni MT" panose="02070603080606020203" pitchFamily="18" charset="0"/>
              <a:ea typeface="Bodoni"/>
              <a:cs typeface="Bodoni"/>
              <a:sym typeface="Bodoni"/>
            </a:endParaRPr>
          </a:p>
          <a:p>
            <a:pPr marL="0" marR="0" lvl="0" indent="0" algn="ctr" rtl="0">
              <a:lnSpc>
                <a:spcPct val="100000"/>
              </a:lnSpc>
              <a:spcBef>
                <a:spcPts val="0"/>
              </a:spcBef>
              <a:spcAft>
                <a:spcPts val="0"/>
              </a:spcAft>
              <a:buClr>
                <a:srgbClr val="000000"/>
              </a:buClr>
              <a:buSzPts val="6000"/>
              <a:buFont typeface="Arial"/>
              <a:buNone/>
            </a:pPr>
            <a:r>
              <a:rPr lang="en-US" sz="6000" b="1" i="0" u="none" strike="noStrike" cap="none">
                <a:solidFill>
                  <a:srgbClr val="385623"/>
                </a:solidFill>
                <a:latin typeface="Bodoni MT" panose="02070603080606020203" pitchFamily="18" charset="0"/>
                <a:ea typeface="Bodoni"/>
                <a:cs typeface="Bodoni"/>
                <a:sym typeface="Bodoni"/>
              </a:rPr>
              <a:t>6.28%</a:t>
            </a:r>
            <a:endParaRPr sz="1400" b="0" i="0" u="none" strike="noStrike" cap="none">
              <a:solidFill>
                <a:srgbClr val="000000"/>
              </a:solidFill>
              <a:latin typeface="Bodoni MT" panose="02070603080606020203" pitchFamily="18" charset="0"/>
              <a:ea typeface="Bodoni"/>
              <a:cs typeface="Bodoni"/>
              <a:sym typeface="Bodoni"/>
            </a:endParaRPr>
          </a:p>
        </p:txBody>
      </p:sp>
      <p:sp>
        <p:nvSpPr>
          <p:cNvPr id="255" name="Google Shape;255;p2"/>
          <p:cNvSpPr txBox="1"/>
          <p:nvPr/>
        </p:nvSpPr>
        <p:spPr>
          <a:xfrm>
            <a:off x="7696200" y="3206601"/>
            <a:ext cx="3657600" cy="2000507"/>
          </a:xfrm>
          <a:prstGeom prst="rect">
            <a:avLst/>
          </a:prstGeom>
          <a:solidFill>
            <a:srgbClr val="FBE4D4"/>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385623"/>
                </a:solidFill>
                <a:latin typeface="Bodoni MT" panose="02070603080606020203" pitchFamily="18" charset="0"/>
                <a:ea typeface="Bodoni"/>
                <a:cs typeface="Bodoni"/>
                <a:sym typeface="Bodoni"/>
              </a:rPr>
              <a:t>Construction Work</a:t>
            </a:r>
            <a:endParaRPr sz="1400" b="0" i="0" u="none" strike="noStrike" cap="none">
              <a:solidFill>
                <a:srgbClr val="000000"/>
              </a:solidFill>
              <a:latin typeface="Bodoni MT" panose="02070603080606020203" pitchFamily="18" charset="0"/>
              <a:ea typeface="Bodoni"/>
              <a:cs typeface="Bodoni"/>
              <a:sym typeface="Bodoni"/>
            </a:endParaRPr>
          </a:p>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385623"/>
                </a:solidFill>
                <a:latin typeface="Bodoni MT" panose="02070603080606020203" pitchFamily="18" charset="0"/>
                <a:ea typeface="Bodoni"/>
                <a:cs typeface="Bodoni"/>
                <a:sym typeface="Bodoni"/>
              </a:rPr>
              <a:t>Job Outlook</a:t>
            </a:r>
            <a:endParaRPr sz="1400" b="0" i="0" u="none" strike="noStrike" cap="none">
              <a:solidFill>
                <a:srgbClr val="000000"/>
              </a:solidFill>
              <a:latin typeface="Bodoni MT" panose="02070603080606020203" pitchFamily="18" charset="0"/>
              <a:ea typeface="Bodoni"/>
              <a:cs typeface="Bodoni"/>
              <a:sym typeface="Bodoni"/>
            </a:endParaRPr>
          </a:p>
          <a:p>
            <a:pPr marL="0" marR="0" lvl="0" indent="0" algn="ctr" rtl="0">
              <a:lnSpc>
                <a:spcPct val="100000"/>
              </a:lnSpc>
              <a:spcBef>
                <a:spcPts val="0"/>
              </a:spcBef>
              <a:spcAft>
                <a:spcPts val="0"/>
              </a:spcAft>
              <a:buClr>
                <a:srgbClr val="000000"/>
              </a:buClr>
              <a:buSzPts val="6000"/>
              <a:buFont typeface="Arial"/>
              <a:buNone/>
            </a:pPr>
            <a:r>
              <a:rPr lang="en-US" sz="6000" b="1" i="0" u="none" strike="noStrike" cap="none">
                <a:solidFill>
                  <a:srgbClr val="385623"/>
                </a:solidFill>
                <a:latin typeface="Bodoni MT" panose="02070603080606020203" pitchFamily="18" charset="0"/>
                <a:ea typeface="Bodoni"/>
                <a:cs typeface="Bodoni"/>
                <a:sym typeface="Bodoni"/>
              </a:rPr>
              <a:t>12.5%</a:t>
            </a:r>
            <a:endParaRPr sz="1400" b="0" i="0" u="none" strike="noStrike" cap="none">
              <a:solidFill>
                <a:srgbClr val="000000"/>
              </a:solidFill>
              <a:latin typeface="Bodoni MT" panose="02070603080606020203" pitchFamily="18" charset="0"/>
              <a:ea typeface="Bodoni"/>
              <a:cs typeface="Bodoni"/>
              <a:sym typeface="Bodoni"/>
            </a:endParaRPr>
          </a:p>
        </p:txBody>
      </p:sp>
      <p:pic>
        <p:nvPicPr>
          <p:cNvPr id="256" name="Google Shape;256;p2"/>
          <p:cNvPicPr preferRelativeResize="0"/>
          <p:nvPr/>
        </p:nvPicPr>
        <p:blipFill rotWithShape="1">
          <a:blip r:embed="rId5">
            <a:alphaModFix/>
          </a:blip>
          <a:srcRect/>
          <a:stretch/>
        </p:blipFill>
        <p:spPr>
          <a:xfrm>
            <a:off x="874056" y="2179373"/>
            <a:ext cx="5669280" cy="1331961"/>
          </a:xfrm>
          <a:prstGeom prst="rect">
            <a:avLst/>
          </a:prstGeom>
          <a:noFill/>
          <a:ln>
            <a:noFill/>
          </a:ln>
        </p:spPr>
      </p:pic>
      <p:pic>
        <p:nvPicPr>
          <p:cNvPr id="257" name="Google Shape;257;p2"/>
          <p:cNvPicPr preferRelativeResize="0"/>
          <p:nvPr/>
        </p:nvPicPr>
        <p:blipFill rotWithShape="1">
          <a:blip r:embed="rId6">
            <a:alphaModFix/>
          </a:blip>
          <a:srcRect/>
          <a:stretch/>
        </p:blipFill>
        <p:spPr>
          <a:xfrm>
            <a:off x="882765" y="3576756"/>
            <a:ext cx="5669280" cy="861489"/>
          </a:xfrm>
          <a:prstGeom prst="rect">
            <a:avLst/>
          </a:prstGeom>
          <a:noFill/>
          <a:ln>
            <a:noFill/>
          </a:ln>
        </p:spPr>
      </p:pic>
      <p:sp>
        <p:nvSpPr>
          <p:cNvPr id="258" name="Google Shape;258;p2"/>
          <p:cNvSpPr txBox="1"/>
          <p:nvPr/>
        </p:nvSpPr>
        <p:spPr>
          <a:xfrm>
            <a:off x="7696200" y="3206601"/>
            <a:ext cx="3657600" cy="2000507"/>
          </a:xfrm>
          <a:prstGeom prst="rect">
            <a:avLst/>
          </a:prstGeom>
          <a:solidFill>
            <a:srgbClr val="FBE4D4"/>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385623"/>
                </a:solidFill>
                <a:latin typeface="Bodoni MT" panose="02070603080606020203" pitchFamily="18" charset="0"/>
                <a:ea typeface="Bodoni"/>
                <a:cs typeface="Bodoni"/>
                <a:sym typeface="Bodoni"/>
              </a:rPr>
              <a:t>Truck Tonnage Growth</a:t>
            </a:r>
            <a:endParaRPr sz="1400" b="0" i="0" u="none" strike="noStrike" cap="none">
              <a:solidFill>
                <a:srgbClr val="000000"/>
              </a:solidFill>
              <a:latin typeface="Bodoni MT" panose="02070603080606020203" pitchFamily="18" charset="0"/>
              <a:ea typeface="Bodoni"/>
              <a:cs typeface="Bodoni"/>
              <a:sym typeface="Bodoni"/>
            </a:endParaRPr>
          </a:p>
          <a:p>
            <a:pPr marL="0" marR="0" lvl="0" indent="0" algn="ctr" rtl="0">
              <a:lnSpc>
                <a:spcPct val="100000"/>
              </a:lnSpc>
              <a:spcBef>
                <a:spcPts val="0"/>
              </a:spcBef>
              <a:spcAft>
                <a:spcPts val="0"/>
              </a:spcAft>
              <a:buClr>
                <a:srgbClr val="000000"/>
              </a:buClr>
              <a:buSzPts val="6000"/>
              <a:buFont typeface="Arial"/>
              <a:buNone/>
            </a:pPr>
            <a:r>
              <a:rPr lang="en-US" sz="6000" b="1" i="0" u="none" strike="noStrike" cap="none">
                <a:solidFill>
                  <a:srgbClr val="385623"/>
                </a:solidFill>
                <a:latin typeface="Bodoni MT" panose="02070603080606020203" pitchFamily="18" charset="0"/>
                <a:ea typeface="Bodoni"/>
                <a:cs typeface="Bodoni"/>
                <a:sym typeface="Bodoni"/>
              </a:rPr>
              <a:t>29.3%</a:t>
            </a:r>
            <a:endParaRPr sz="1400" b="0" i="0" u="none" strike="noStrike" cap="none">
              <a:solidFill>
                <a:srgbClr val="000000"/>
              </a:solidFill>
              <a:latin typeface="Bodoni MT" panose="02070603080606020203" pitchFamily="18" charset="0"/>
              <a:ea typeface="Bodoni"/>
              <a:cs typeface="Bodoni"/>
              <a:sym typeface="Bodoni"/>
            </a:endParaRPr>
          </a:p>
        </p:txBody>
      </p:sp>
      <p:sp>
        <p:nvSpPr>
          <p:cNvPr id="259" name="Google Shape;259;p2"/>
          <p:cNvSpPr/>
          <p:nvPr/>
        </p:nvSpPr>
        <p:spPr>
          <a:xfrm>
            <a:off x="2757650" y="2179375"/>
            <a:ext cx="3801900" cy="4461900"/>
          </a:xfrm>
          <a:prstGeom prst="rect">
            <a:avLst/>
          </a:prstGeom>
          <a:solidFill>
            <a:srgbClr val="A5A5A5">
              <a:alpha val="2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Bodoni MT" panose="02070603080606020203" pitchFamily="18" charset="0"/>
              <a:sym typeface="Arial"/>
            </a:endParaRPr>
          </a:p>
        </p:txBody>
      </p:sp>
      <p:sp>
        <p:nvSpPr>
          <p:cNvPr id="260" name="Google Shape;260;p2"/>
          <p:cNvSpPr txBox="1"/>
          <p:nvPr/>
        </p:nvSpPr>
        <p:spPr>
          <a:xfrm>
            <a:off x="10222050" y="6468175"/>
            <a:ext cx="3514800" cy="67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Bodoni MT" panose="02070603080606020203" pitchFamily="18" charset="0"/>
                <a:ea typeface="Bodoni"/>
                <a:cs typeface="Bodoni"/>
                <a:sym typeface="Bodoni"/>
              </a:rPr>
              <a:t>Source: </a:t>
            </a:r>
            <a:r>
              <a:rPr lang="en-US" sz="1200" b="0" i="0" u="none" strike="noStrike" cap="none">
                <a:solidFill>
                  <a:srgbClr val="000000"/>
                </a:solidFill>
                <a:latin typeface="Bodoni MT" panose="02070603080606020203" pitchFamily="18" charset="0"/>
                <a:ea typeface="Bodoni"/>
                <a:cs typeface="Bodoni"/>
                <a:sym typeface="Bodoni"/>
              </a:rPr>
              <a:t>Fleet Owner 2018</a:t>
            </a:r>
            <a:endParaRPr sz="1200" b="0" i="0" u="none" strike="noStrike" cap="none">
              <a:solidFill>
                <a:schemeClr val="dk1"/>
              </a:solidFill>
              <a:latin typeface="Bodoni MT" panose="02070603080606020203" pitchFamily="18" charset="0"/>
              <a:ea typeface="Bodoni"/>
              <a:cs typeface="Bodoni"/>
              <a:sym typeface="Bodon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4"/>
          <p:cNvSpPr/>
          <p:nvPr/>
        </p:nvSpPr>
        <p:spPr>
          <a:xfrm>
            <a:off x="0" y="0"/>
            <a:ext cx="12192000" cy="1690688"/>
          </a:xfrm>
          <a:prstGeom prst="rect">
            <a:avLst/>
          </a:prstGeom>
          <a:solidFill>
            <a:srgbClr val="54813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Bodoni MT" panose="02070603080606020203" pitchFamily="18" charset="0"/>
              <a:ea typeface="Calibri"/>
              <a:cs typeface="Calibri"/>
              <a:sym typeface="Calibri"/>
            </a:endParaRPr>
          </a:p>
        </p:txBody>
      </p:sp>
      <p:sp>
        <p:nvSpPr>
          <p:cNvPr id="266" name="Google Shape;266;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solidFill>
                  <a:schemeClr val="lt1"/>
                </a:solidFill>
                <a:latin typeface="Bodoni MT" panose="02070603080606020203" pitchFamily="18" charset="0"/>
                <a:ea typeface="Bodoni"/>
                <a:cs typeface="Bodoni"/>
                <a:sym typeface="Bodoni"/>
              </a:rPr>
              <a:t>INDUSTRY UPDATE</a:t>
            </a:r>
            <a:endParaRPr>
              <a:latin typeface="Bodoni MT" panose="02070603080606020203" pitchFamily="18" charset="0"/>
              <a:ea typeface="Bodoni"/>
              <a:cs typeface="Bodoni"/>
              <a:sym typeface="Bodoni"/>
            </a:endParaRPr>
          </a:p>
        </p:txBody>
      </p:sp>
      <p:pic>
        <p:nvPicPr>
          <p:cNvPr id="267" name="Google Shape;267;p24"/>
          <p:cNvPicPr preferRelativeResize="0"/>
          <p:nvPr/>
        </p:nvPicPr>
        <p:blipFill rotWithShape="1">
          <a:blip r:embed="rId3">
            <a:alphaModFix/>
          </a:blip>
          <a:srcRect b="8195"/>
          <a:stretch/>
        </p:blipFill>
        <p:spPr>
          <a:xfrm>
            <a:off x="337203" y="2678989"/>
            <a:ext cx="6734204" cy="3687003"/>
          </a:xfrm>
          <a:prstGeom prst="rect">
            <a:avLst/>
          </a:prstGeom>
          <a:noFill/>
          <a:ln>
            <a:noFill/>
          </a:ln>
        </p:spPr>
      </p:pic>
      <p:sp>
        <p:nvSpPr>
          <p:cNvPr id="269" name="Google Shape;269;p24"/>
          <p:cNvSpPr txBox="1"/>
          <p:nvPr/>
        </p:nvSpPr>
        <p:spPr>
          <a:xfrm>
            <a:off x="7239000" y="6295291"/>
            <a:ext cx="8229600" cy="96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Bodoni MT" panose="02070603080606020203" pitchFamily="18" charset="0"/>
                <a:ea typeface="Bodoni"/>
                <a:cs typeface="Bodoni"/>
                <a:sym typeface="Bodoni"/>
              </a:rPr>
              <a:t>Source: </a:t>
            </a:r>
            <a:r>
              <a:rPr lang="en-US" sz="1200" b="0" i="0" u="none" strike="noStrike" cap="none">
                <a:solidFill>
                  <a:srgbClr val="000000"/>
                </a:solidFill>
                <a:latin typeface="Bodoni MT" panose="02070603080606020203" pitchFamily="18" charset="0"/>
                <a:ea typeface="Bodoni"/>
                <a:cs typeface="Bodoni"/>
                <a:sym typeface="Bodoni"/>
              </a:rPr>
              <a:t>U.S. Bureau of Labor Statistics </a:t>
            </a:r>
            <a:endParaRPr sz="1200" b="0" i="0" u="none" strike="noStrike" cap="none">
              <a:solidFill>
                <a:schemeClr val="dk1"/>
              </a:solidFill>
              <a:latin typeface="Bodoni MT" panose="02070603080606020203" pitchFamily="18" charset="0"/>
              <a:ea typeface="Bodoni"/>
              <a:cs typeface="Bodoni"/>
              <a:sym typeface="Bodoni"/>
            </a:endParaRPr>
          </a:p>
        </p:txBody>
      </p:sp>
      <p:sp>
        <p:nvSpPr>
          <p:cNvPr id="270" name="Google Shape;270;p24"/>
          <p:cNvSpPr txBox="1"/>
          <p:nvPr/>
        </p:nvSpPr>
        <p:spPr>
          <a:xfrm>
            <a:off x="591968" y="6295291"/>
            <a:ext cx="8229600" cy="96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chemeClr val="dk1"/>
                </a:solidFill>
                <a:latin typeface="Bodoni MT" panose="02070603080606020203" pitchFamily="18" charset="0"/>
                <a:ea typeface="Bodoni"/>
                <a:cs typeface="Bodoni"/>
                <a:sym typeface="Bodoni"/>
              </a:rPr>
              <a:t>Source: </a:t>
            </a:r>
            <a:r>
              <a:rPr lang="en-US" sz="1200" b="0" i="0" u="none" strike="noStrike" cap="none" dirty="0">
                <a:solidFill>
                  <a:srgbClr val="000000"/>
                </a:solidFill>
                <a:latin typeface="Bodoni MT" panose="02070603080606020203" pitchFamily="18" charset="0"/>
                <a:ea typeface="Bodoni"/>
                <a:cs typeface="Bodoni"/>
                <a:sym typeface="Bodoni"/>
              </a:rPr>
              <a:t>ATA Truck Driver Shortage Analysis 2017</a:t>
            </a:r>
            <a:endParaRPr sz="1200" b="0" i="0" u="none" strike="noStrike" cap="none" dirty="0">
              <a:solidFill>
                <a:schemeClr val="dk1"/>
              </a:solidFill>
              <a:latin typeface="Bodoni MT" panose="02070603080606020203" pitchFamily="18" charset="0"/>
              <a:ea typeface="Bodoni"/>
              <a:cs typeface="Bodoni"/>
              <a:sym typeface="Bodoni"/>
            </a:endParaRPr>
          </a:p>
        </p:txBody>
      </p:sp>
      <p:pic>
        <p:nvPicPr>
          <p:cNvPr id="2" name="Picture 1">
            <a:extLst>
              <a:ext uri="{FF2B5EF4-FFF2-40B4-BE49-F238E27FC236}">
                <a16:creationId xmlns:a16="http://schemas.microsoft.com/office/drawing/2014/main" id="{2ECDDFB3-54EF-48C8-ABDE-B60F6AF0D4E8}"/>
              </a:ext>
            </a:extLst>
          </p:cNvPr>
          <p:cNvPicPr>
            <a:picLocks noChangeAspect="1"/>
          </p:cNvPicPr>
          <p:nvPr/>
        </p:nvPicPr>
        <p:blipFill>
          <a:blip r:embed="rId4"/>
          <a:stretch>
            <a:fillRect/>
          </a:stretch>
        </p:blipFill>
        <p:spPr>
          <a:xfrm>
            <a:off x="7238999" y="1820788"/>
            <a:ext cx="4772025" cy="44745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g58a0eff9bf_0_0"/>
          <p:cNvSpPr txBox="1"/>
          <p:nvPr/>
        </p:nvSpPr>
        <p:spPr>
          <a:xfrm>
            <a:off x="838200" y="6378000"/>
            <a:ext cx="8229600" cy="96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Bodoni MT" panose="02070603080606020203" pitchFamily="18" charset="0"/>
                <a:ea typeface="Bodoni"/>
                <a:cs typeface="Bodoni"/>
                <a:sym typeface="Bodoni"/>
              </a:rPr>
              <a:t>Source: </a:t>
            </a:r>
            <a:r>
              <a:rPr lang="en-US" sz="1200" b="0" i="0" u="none" strike="noStrike" cap="none">
                <a:solidFill>
                  <a:srgbClr val="000000"/>
                </a:solidFill>
                <a:latin typeface="Bodoni MT" panose="02070603080606020203" pitchFamily="18" charset="0"/>
                <a:ea typeface="Bodoni"/>
                <a:cs typeface="Bodoni"/>
                <a:sym typeface="Bodoni"/>
              </a:rPr>
              <a:t>U.S. Bureau of Labor Statistics </a:t>
            </a:r>
            <a:endParaRPr sz="1200" b="0" i="0" u="none" strike="noStrike" cap="none">
              <a:solidFill>
                <a:schemeClr val="dk1"/>
              </a:solidFill>
              <a:latin typeface="Bodoni MT" panose="02070603080606020203" pitchFamily="18" charset="0"/>
              <a:ea typeface="Bodoni"/>
              <a:cs typeface="Bodoni"/>
              <a:sym typeface="Bodoni"/>
            </a:endParaRPr>
          </a:p>
        </p:txBody>
      </p:sp>
      <p:sp>
        <p:nvSpPr>
          <p:cNvPr id="277" name="Google Shape;277;g58a0eff9bf_0_0"/>
          <p:cNvSpPr/>
          <p:nvPr/>
        </p:nvSpPr>
        <p:spPr>
          <a:xfrm>
            <a:off x="0" y="0"/>
            <a:ext cx="12192000" cy="1690688"/>
          </a:xfrm>
          <a:prstGeom prst="rect">
            <a:avLst/>
          </a:prstGeom>
          <a:solidFill>
            <a:srgbClr val="54813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Bodoni MT" panose="02070603080606020203" pitchFamily="18" charset="0"/>
              <a:ea typeface="Calibri"/>
              <a:cs typeface="Calibri"/>
              <a:sym typeface="Calibri"/>
            </a:endParaRPr>
          </a:p>
        </p:txBody>
      </p:sp>
      <p:sp>
        <p:nvSpPr>
          <p:cNvPr id="278" name="Google Shape;278;g58a0eff9bf_0_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solidFill>
                  <a:schemeClr val="lt1"/>
                </a:solidFill>
                <a:latin typeface="Bodoni MT" panose="02070603080606020203" pitchFamily="18" charset="0"/>
                <a:ea typeface="Bodoni"/>
                <a:cs typeface="Bodoni"/>
                <a:sym typeface="Bodoni"/>
              </a:rPr>
              <a:t>INDUSTRY UPDATE</a:t>
            </a:r>
            <a:endParaRPr>
              <a:latin typeface="Bodoni MT" panose="02070603080606020203" pitchFamily="18" charset="0"/>
              <a:ea typeface="Bodoni"/>
              <a:cs typeface="Bodoni"/>
              <a:sym typeface="Bodoni"/>
            </a:endParaRPr>
          </a:p>
        </p:txBody>
      </p:sp>
      <p:pic>
        <p:nvPicPr>
          <p:cNvPr id="279" name="Google Shape;279;g58a0eff9bf_0_0"/>
          <p:cNvPicPr preferRelativeResize="0"/>
          <p:nvPr/>
        </p:nvPicPr>
        <p:blipFill rotWithShape="1">
          <a:blip r:embed="rId3">
            <a:alphaModFix/>
          </a:blip>
          <a:srcRect/>
          <a:stretch/>
        </p:blipFill>
        <p:spPr>
          <a:xfrm>
            <a:off x="838200" y="1791625"/>
            <a:ext cx="7940731" cy="4701250"/>
          </a:xfrm>
          <a:prstGeom prst="rect">
            <a:avLst/>
          </a:prstGeom>
          <a:noFill/>
          <a:ln>
            <a:noFill/>
          </a:ln>
        </p:spPr>
      </p:pic>
      <p:pic>
        <p:nvPicPr>
          <p:cNvPr id="280" name="Google Shape;280;g58a0eff9bf_0_0"/>
          <p:cNvPicPr preferRelativeResize="0"/>
          <p:nvPr/>
        </p:nvPicPr>
        <p:blipFill rotWithShape="1">
          <a:blip r:embed="rId4">
            <a:alphaModFix/>
          </a:blip>
          <a:srcRect/>
          <a:stretch/>
        </p:blipFill>
        <p:spPr>
          <a:xfrm>
            <a:off x="930919" y="5817292"/>
            <a:ext cx="1266969" cy="600998"/>
          </a:xfrm>
          <a:prstGeom prst="rect">
            <a:avLst/>
          </a:prstGeom>
          <a:noFill/>
          <a:ln>
            <a:noFill/>
          </a:ln>
        </p:spPr>
      </p:pic>
      <p:sp>
        <p:nvSpPr>
          <p:cNvPr id="281" name="Google Shape;281;g58a0eff9bf_0_0"/>
          <p:cNvSpPr txBox="1"/>
          <p:nvPr/>
        </p:nvSpPr>
        <p:spPr>
          <a:xfrm>
            <a:off x="9067800" y="2903469"/>
            <a:ext cx="2575556" cy="2477561"/>
          </a:xfrm>
          <a:prstGeom prst="rect">
            <a:avLst/>
          </a:prstGeom>
          <a:solidFill>
            <a:srgbClr val="FBE4D4"/>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385623"/>
                </a:solidFill>
                <a:latin typeface="Bodoni MT" panose="02070603080606020203" pitchFamily="18" charset="0"/>
                <a:ea typeface="Bodoni"/>
                <a:cs typeface="Bodoni"/>
                <a:sym typeface="Bodoni"/>
              </a:rPr>
              <a:t>Top 5 States: </a:t>
            </a:r>
            <a:endParaRPr sz="1400" b="0" i="0" u="none" strike="noStrike" cap="none" dirty="0">
              <a:solidFill>
                <a:srgbClr val="000000"/>
              </a:solidFill>
              <a:latin typeface="Bodoni MT" panose="02070603080606020203" pitchFamily="18" charset="0"/>
              <a:sym typeface="Arial"/>
            </a:endParaRPr>
          </a:p>
          <a:p>
            <a:pPr marL="0" marR="0" lvl="0" indent="0" algn="ctr" rtl="0">
              <a:lnSpc>
                <a:spcPct val="100000"/>
              </a:lnSpc>
              <a:spcBef>
                <a:spcPts val="0"/>
              </a:spcBef>
              <a:spcAft>
                <a:spcPts val="0"/>
              </a:spcAft>
              <a:buClr>
                <a:srgbClr val="000000"/>
              </a:buClr>
              <a:buSzPts val="2400"/>
              <a:buFont typeface="Arial"/>
              <a:buNone/>
            </a:pPr>
            <a:r>
              <a:rPr lang="en-US" sz="2400" dirty="0">
                <a:solidFill>
                  <a:srgbClr val="385623"/>
                </a:solidFill>
                <a:latin typeface="Bodoni MT" panose="02070603080606020203" pitchFamily="18" charset="0"/>
                <a:ea typeface="Bodoni"/>
                <a:cs typeface="Bodoni"/>
                <a:sym typeface="Bodoni"/>
              </a:rPr>
              <a:t>Texas</a:t>
            </a:r>
          </a:p>
          <a:p>
            <a:pPr marL="0" marR="0" lvl="0" indent="0" algn="ctr" rtl="0">
              <a:lnSpc>
                <a:spcPct val="100000"/>
              </a:lnSpc>
              <a:spcBef>
                <a:spcPts val="0"/>
              </a:spcBef>
              <a:spcAft>
                <a:spcPts val="0"/>
              </a:spcAft>
              <a:buClr>
                <a:srgbClr val="000000"/>
              </a:buClr>
              <a:buSzPts val="2400"/>
              <a:buFont typeface="Arial"/>
              <a:buNone/>
            </a:pPr>
            <a:r>
              <a:rPr lang="en-US" sz="2400" dirty="0">
                <a:solidFill>
                  <a:srgbClr val="385623"/>
                </a:solidFill>
                <a:latin typeface="Bodoni MT" panose="02070603080606020203" pitchFamily="18" charset="0"/>
                <a:ea typeface="Bodoni"/>
                <a:cs typeface="Bodoni"/>
                <a:sym typeface="Bodoni"/>
              </a:rPr>
              <a:t>California</a:t>
            </a:r>
          </a:p>
          <a:p>
            <a:pPr marL="0" marR="0" lvl="0" indent="0" algn="ctr" rtl="0">
              <a:lnSpc>
                <a:spcPct val="100000"/>
              </a:lnSpc>
              <a:spcBef>
                <a:spcPts val="0"/>
              </a:spcBef>
              <a:spcAft>
                <a:spcPts val="0"/>
              </a:spcAft>
              <a:buClr>
                <a:srgbClr val="000000"/>
              </a:buClr>
              <a:buSzPts val="2400"/>
              <a:buFont typeface="Arial"/>
              <a:buNone/>
            </a:pPr>
            <a:r>
              <a:rPr lang="en-US" sz="2400" dirty="0">
                <a:solidFill>
                  <a:srgbClr val="385623"/>
                </a:solidFill>
                <a:latin typeface="Bodoni MT" panose="02070603080606020203" pitchFamily="18" charset="0"/>
                <a:ea typeface="Bodoni"/>
                <a:cs typeface="Bodoni"/>
                <a:sym typeface="Bodoni"/>
              </a:rPr>
              <a:t>Pennsylvania</a:t>
            </a:r>
          </a:p>
          <a:p>
            <a:pPr marL="0" marR="0" lvl="0" indent="0" algn="ctr" rtl="0">
              <a:lnSpc>
                <a:spcPct val="100000"/>
              </a:lnSpc>
              <a:spcBef>
                <a:spcPts val="0"/>
              </a:spcBef>
              <a:spcAft>
                <a:spcPts val="0"/>
              </a:spcAft>
              <a:buClr>
                <a:srgbClr val="000000"/>
              </a:buClr>
              <a:buSzPts val="2400"/>
              <a:buFont typeface="Arial"/>
              <a:buNone/>
            </a:pPr>
            <a:r>
              <a:rPr lang="en-US" sz="2400" dirty="0">
                <a:solidFill>
                  <a:srgbClr val="385623"/>
                </a:solidFill>
                <a:latin typeface="Bodoni MT" panose="02070603080606020203" pitchFamily="18" charset="0"/>
                <a:ea typeface="Bodoni"/>
                <a:cs typeface="Bodoni"/>
                <a:sym typeface="Bodoni"/>
              </a:rPr>
              <a:t>Florida</a:t>
            </a:r>
          </a:p>
          <a:p>
            <a:pPr marL="0" marR="0" lvl="0" indent="0" algn="ctr" rtl="0">
              <a:lnSpc>
                <a:spcPct val="100000"/>
              </a:lnSpc>
              <a:spcBef>
                <a:spcPts val="0"/>
              </a:spcBef>
              <a:spcAft>
                <a:spcPts val="0"/>
              </a:spcAft>
              <a:buClr>
                <a:srgbClr val="000000"/>
              </a:buClr>
              <a:buSzPts val="2400"/>
              <a:buFont typeface="Arial"/>
              <a:buNone/>
            </a:pPr>
            <a:r>
              <a:rPr lang="en-US" sz="2400" dirty="0">
                <a:solidFill>
                  <a:srgbClr val="385623"/>
                </a:solidFill>
                <a:latin typeface="Bodoni MT" panose="02070603080606020203" pitchFamily="18" charset="0"/>
                <a:ea typeface="Bodoni"/>
                <a:cs typeface="Bodoni"/>
                <a:sym typeface="Bodoni"/>
              </a:rPr>
              <a:t>Ohio</a:t>
            </a:r>
            <a:endParaRPr lang="en-US" sz="2400" b="0" i="0" u="none" strike="noStrike" cap="none" dirty="0">
              <a:solidFill>
                <a:srgbClr val="385623"/>
              </a:solidFill>
              <a:latin typeface="Bodoni MT" panose="02070603080606020203" pitchFamily="18" charset="0"/>
              <a:ea typeface="Bodoni"/>
              <a:cs typeface="Bodoni"/>
              <a:sym typeface="Bodoni"/>
            </a:endParaRPr>
          </a:p>
          <a:p>
            <a:pPr marL="0" marR="0" lvl="0" indent="0" algn="ctr" rtl="0">
              <a:lnSpc>
                <a:spcPct val="100000"/>
              </a:lnSpc>
              <a:spcBef>
                <a:spcPts val="0"/>
              </a:spcBef>
              <a:spcAft>
                <a:spcPts val="0"/>
              </a:spcAft>
              <a:buClr>
                <a:srgbClr val="000000"/>
              </a:buClr>
              <a:buSzPts val="2400"/>
              <a:buFont typeface="Arial"/>
              <a:buNone/>
            </a:pPr>
            <a:endParaRPr sz="1100" b="0" i="0" u="none" strike="noStrike" cap="none" dirty="0">
              <a:solidFill>
                <a:srgbClr val="385623"/>
              </a:solidFill>
              <a:latin typeface="Bodoni MT" panose="02070603080606020203" pitchFamily="18" charset="0"/>
              <a:ea typeface="Bodoni"/>
              <a:cs typeface="Bodoni"/>
              <a:sym typeface="Bodon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287" name="Google Shape;287;p25" descr="A black sign with white text&#10;&#10;Description automatically generated"/>
          <p:cNvPicPr preferRelativeResize="0"/>
          <p:nvPr/>
        </p:nvPicPr>
        <p:blipFill rotWithShape="1">
          <a:blip r:embed="rId3">
            <a:alphaModFix/>
          </a:blip>
          <a:srcRect/>
          <a:stretch/>
        </p:blipFill>
        <p:spPr>
          <a:xfrm>
            <a:off x="8719744" y="2405609"/>
            <a:ext cx="2143125" cy="2143125"/>
          </a:xfrm>
          <a:prstGeom prst="rect">
            <a:avLst/>
          </a:prstGeom>
          <a:noFill/>
          <a:ln>
            <a:noFill/>
          </a:ln>
        </p:spPr>
      </p:pic>
      <p:sp>
        <p:nvSpPr>
          <p:cNvPr id="288" name="Google Shape;288;p25"/>
          <p:cNvSpPr/>
          <p:nvPr/>
        </p:nvSpPr>
        <p:spPr>
          <a:xfrm>
            <a:off x="0" y="0"/>
            <a:ext cx="12192000" cy="1690688"/>
          </a:xfrm>
          <a:prstGeom prst="rect">
            <a:avLst/>
          </a:prstGeom>
          <a:solidFill>
            <a:srgbClr val="54813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Bodoni MT" panose="02070603080606020203" pitchFamily="18" charset="0"/>
              <a:ea typeface="Calibri"/>
              <a:cs typeface="Calibri"/>
              <a:sym typeface="Calibri"/>
            </a:endParaRPr>
          </a:p>
        </p:txBody>
      </p:sp>
      <p:sp>
        <p:nvSpPr>
          <p:cNvPr id="289" name="Google Shape;289;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solidFill>
                  <a:schemeClr val="lt1"/>
                </a:solidFill>
                <a:latin typeface="Bodoni MT" panose="02070603080606020203" pitchFamily="18" charset="0"/>
                <a:ea typeface="Bodoni"/>
                <a:cs typeface="Bodoni"/>
                <a:sym typeface="Bodoni"/>
              </a:rPr>
              <a:t>CURRENT CHALLENGES</a:t>
            </a:r>
            <a:endParaRPr>
              <a:latin typeface="Bodoni MT" panose="02070603080606020203" pitchFamily="18" charset="0"/>
              <a:ea typeface="Bodoni"/>
              <a:cs typeface="Bodoni"/>
              <a:sym typeface="Bodoni"/>
            </a:endParaRPr>
          </a:p>
        </p:txBody>
      </p:sp>
      <p:pic>
        <p:nvPicPr>
          <p:cNvPr id="290" name="Google Shape;290;p25" descr="Man with cane"/>
          <p:cNvPicPr preferRelativeResize="0"/>
          <p:nvPr/>
        </p:nvPicPr>
        <p:blipFill rotWithShape="1">
          <a:blip r:embed="rId4">
            <a:alphaModFix/>
          </a:blip>
          <a:srcRect/>
          <a:stretch/>
        </p:blipFill>
        <p:spPr>
          <a:xfrm>
            <a:off x="1559168" y="2697589"/>
            <a:ext cx="1559169" cy="1559169"/>
          </a:xfrm>
          <a:prstGeom prst="rect">
            <a:avLst/>
          </a:prstGeom>
          <a:noFill/>
          <a:ln>
            <a:noFill/>
          </a:ln>
        </p:spPr>
      </p:pic>
      <p:pic>
        <p:nvPicPr>
          <p:cNvPr id="291" name="Google Shape;291;p25" descr="Bar graph with downward trend"/>
          <p:cNvPicPr preferRelativeResize="0"/>
          <p:nvPr/>
        </p:nvPicPr>
        <p:blipFill rotWithShape="1">
          <a:blip r:embed="rId5">
            <a:alphaModFix/>
          </a:blip>
          <a:srcRect/>
          <a:stretch/>
        </p:blipFill>
        <p:spPr>
          <a:xfrm>
            <a:off x="5210907" y="2697588"/>
            <a:ext cx="1559169" cy="1559169"/>
          </a:xfrm>
          <a:prstGeom prst="rect">
            <a:avLst/>
          </a:prstGeom>
          <a:noFill/>
          <a:ln>
            <a:noFill/>
          </a:ln>
        </p:spPr>
      </p:pic>
      <p:sp>
        <p:nvSpPr>
          <p:cNvPr id="292" name="Google Shape;292;p25"/>
          <p:cNvSpPr txBox="1"/>
          <p:nvPr/>
        </p:nvSpPr>
        <p:spPr>
          <a:xfrm>
            <a:off x="8245266" y="4496174"/>
            <a:ext cx="2926825" cy="1077178"/>
          </a:xfrm>
          <a:prstGeom prst="rect">
            <a:avLst/>
          </a:prstGeom>
          <a:solidFill>
            <a:srgbClr val="FBE4D4"/>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385623"/>
                </a:solidFill>
                <a:latin typeface="Bodoni MT" panose="02070603080606020203" pitchFamily="18" charset="0"/>
                <a:ea typeface="Bodoni"/>
                <a:cs typeface="Bodoni"/>
                <a:sym typeface="Bodoni"/>
              </a:rPr>
              <a:t>Employee Retention</a:t>
            </a:r>
            <a:endParaRPr sz="6000" b="1" i="0" u="none" strike="noStrike" cap="none">
              <a:solidFill>
                <a:srgbClr val="385623"/>
              </a:solidFill>
              <a:latin typeface="Bodoni MT" panose="02070603080606020203" pitchFamily="18" charset="0"/>
              <a:ea typeface="Bodoni"/>
              <a:cs typeface="Bodoni"/>
              <a:sym typeface="Bodoni"/>
            </a:endParaRPr>
          </a:p>
        </p:txBody>
      </p:sp>
      <p:sp>
        <p:nvSpPr>
          <p:cNvPr id="293" name="Google Shape;293;p25"/>
          <p:cNvSpPr txBox="1"/>
          <p:nvPr/>
        </p:nvSpPr>
        <p:spPr>
          <a:xfrm>
            <a:off x="4541733" y="4489381"/>
            <a:ext cx="2926825" cy="1077218"/>
          </a:xfrm>
          <a:prstGeom prst="rect">
            <a:avLst/>
          </a:prstGeom>
          <a:solidFill>
            <a:srgbClr val="FBE4D4"/>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385623"/>
                </a:solidFill>
                <a:latin typeface="Bodoni MT" panose="02070603080606020203" pitchFamily="18" charset="0"/>
                <a:ea typeface="Bodoni"/>
                <a:cs typeface="Bodoni"/>
                <a:sym typeface="Bodoni"/>
              </a:rPr>
              <a:t>Unsuccessful</a:t>
            </a:r>
            <a:endParaRPr sz="1400" b="0" i="0" u="none" strike="noStrike" cap="none">
              <a:solidFill>
                <a:srgbClr val="000000"/>
              </a:solidFill>
              <a:latin typeface="Bodoni MT" panose="02070603080606020203" pitchFamily="18" charset="0"/>
              <a:ea typeface="Bodoni"/>
              <a:cs typeface="Bodoni"/>
              <a:sym typeface="Bodoni"/>
            </a:endParaRPr>
          </a:p>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385623"/>
                </a:solidFill>
                <a:latin typeface="Bodoni MT" panose="02070603080606020203" pitchFamily="18" charset="0"/>
                <a:ea typeface="Bodoni"/>
                <a:cs typeface="Bodoni"/>
                <a:sym typeface="Bodoni"/>
              </a:rPr>
              <a:t>Recruitment</a:t>
            </a:r>
            <a:endParaRPr sz="1400" b="0" i="0" u="none" strike="noStrike" cap="none">
              <a:solidFill>
                <a:srgbClr val="000000"/>
              </a:solidFill>
              <a:latin typeface="Bodoni MT" panose="02070603080606020203" pitchFamily="18" charset="0"/>
              <a:ea typeface="Bodoni"/>
              <a:cs typeface="Bodoni"/>
              <a:sym typeface="Bodoni"/>
            </a:endParaRPr>
          </a:p>
        </p:txBody>
      </p:sp>
      <p:sp>
        <p:nvSpPr>
          <p:cNvPr id="294" name="Google Shape;294;p25"/>
          <p:cNvSpPr txBox="1"/>
          <p:nvPr/>
        </p:nvSpPr>
        <p:spPr>
          <a:xfrm>
            <a:off x="838200" y="4524454"/>
            <a:ext cx="2926825" cy="1077178"/>
          </a:xfrm>
          <a:prstGeom prst="rect">
            <a:avLst/>
          </a:prstGeom>
          <a:solidFill>
            <a:srgbClr val="FBE4D4"/>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385623"/>
                </a:solidFill>
                <a:latin typeface="Bodoni MT" panose="02070603080606020203" pitchFamily="18" charset="0"/>
                <a:ea typeface="Bodoni"/>
                <a:cs typeface="Bodoni"/>
                <a:sym typeface="Bodoni"/>
              </a:rPr>
              <a:t>Work Force Retirement</a:t>
            </a:r>
            <a:endParaRPr sz="1400" b="0" i="0" u="none" strike="noStrike" cap="none">
              <a:solidFill>
                <a:srgbClr val="000000"/>
              </a:solidFill>
              <a:latin typeface="Bodoni MT" panose="02070603080606020203" pitchFamily="18" charset="0"/>
              <a:ea typeface="Bodoni"/>
              <a:cs typeface="Bodoni"/>
              <a:sym typeface="Bodon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TotalTime>
  <Words>2156</Words>
  <Application>Microsoft Office PowerPoint</Application>
  <PresentationFormat>Widescreen</PresentationFormat>
  <Paragraphs>205</Paragraphs>
  <Slides>19</Slides>
  <Notes>19</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19</vt:i4>
      </vt:variant>
    </vt:vector>
  </HeadingPairs>
  <TitlesOfParts>
    <vt:vector size="25" baseType="lpstr">
      <vt:lpstr>Arial</vt:lpstr>
      <vt:lpstr>Bodoni</vt:lpstr>
      <vt:lpstr>Bodoni MT</vt:lpstr>
      <vt:lpstr>Calibri</vt:lpstr>
      <vt:lpstr>Office Theme</vt:lpstr>
      <vt:lpstr>Office Theme</vt:lpstr>
      <vt:lpstr>NO EMPTY SEATS ON YOUR FLEET  Strategic Solutions to Commercial Driver Recruitment and Retention</vt:lpstr>
      <vt:lpstr>IRISH EXPRESS STORY</vt:lpstr>
      <vt:lpstr>NATIONAL FOOTPRINT</vt:lpstr>
      <vt:lpstr>BENEFITS HIGHLIGHTS</vt:lpstr>
      <vt:lpstr>ISSUE TREE</vt:lpstr>
      <vt:lpstr>INDUSTRY DEMAND</vt:lpstr>
      <vt:lpstr>INDUSTRY UPDATE</vt:lpstr>
      <vt:lpstr>INDUSTRY UPDATE</vt:lpstr>
      <vt:lpstr>CURRENT CHALLENGES</vt:lpstr>
      <vt:lpstr>The FightingChirish Advantage</vt:lpstr>
      <vt:lpstr>What sets us apart? (our special sauce)</vt:lpstr>
      <vt:lpstr>OUR METHODOLOGY</vt:lpstr>
      <vt:lpstr>What sets us apart? (our special sauce)</vt:lpstr>
      <vt:lpstr>What sets us apart? (our special sauce)</vt:lpstr>
      <vt:lpstr>POTENTIAL TARGET MARKETS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Empty Seats on Your Fleet  Strategic Solutions to Commercial Driver Recruitment and Retention</dc:title>
  <dc:creator>Amy Tsang</dc:creator>
  <cp:lastModifiedBy>othiel glover</cp:lastModifiedBy>
  <cp:revision>16</cp:revision>
  <dcterms:created xsi:type="dcterms:W3CDTF">2019-05-24T20:30:24Z</dcterms:created>
  <dcterms:modified xsi:type="dcterms:W3CDTF">2019-10-14T20:05:44Z</dcterms:modified>
</cp:coreProperties>
</file>